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71" r:id="rId2"/>
    <p:sldMasterId id="2147483727" r:id="rId3"/>
  </p:sldMasterIdLst>
  <p:notesMasterIdLst>
    <p:notesMasterId r:id="rId24"/>
  </p:notesMasterIdLst>
  <p:handoutMasterIdLst>
    <p:handoutMasterId r:id="rId25"/>
  </p:handoutMasterIdLst>
  <p:sldIdLst>
    <p:sldId id="517" r:id="rId4"/>
    <p:sldId id="488" r:id="rId5"/>
    <p:sldId id="502" r:id="rId6"/>
    <p:sldId id="519" r:id="rId7"/>
    <p:sldId id="478" r:id="rId8"/>
    <p:sldId id="518" r:id="rId9"/>
    <p:sldId id="516" r:id="rId10"/>
    <p:sldId id="496" r:id="rId11"/>
    <p:sldId id="507" r:id="rId12"/>
    <p:sldId id="497" r:id="rId13"/>
    <p:sldId id="499" r:id="rId14"/>
    <p:sldId id="501" r:id="rId15"/>
    <p:sldId id="495" r:id="rId16"/>
    <p:sldId id="512" r:id="rId17"/>
    <p:sldId id="498" r:id="rId18"/>
    <p:sldId id="500" r:id="rId19"/>
    <p:sldId id="504" r:id="rId20"/>
    <p:sldId id="503" r:id="rId21"/>
    <p:sldId id="510" r:id="rId22"/>
    <p:sldId id="506" r:id="rId23"/>
  </p:sldIdLst>
  <p:sldSz cx="9144000" cy="6858000" type="screen4x3"/>
  <p:notesSz cx="6797675" cy="9874250"/>
  <p:defaultTextStyle>
    <a:defPPr>
      <a:defRPr lang="en-US"/>
    </a:defPPr>
    <a:lvl1pPr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FFFF"/>
    <a:srgbClr val="FFFF00"/>
    <a:srgbClr val="FFFF99"/>
    <a:srgbClr val="9999FF"/>
    <a:srgbClr val="FF5050"/>
    <a:srgbClr val="99FFCC"/>
    <a:srgbClr val="FF33CC"/>
    <a:srgbClr val="99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324" autoAdjust="0"/>
  </p:normalViewPr>
  <p:slideViewPr>
    <p:cSldViewPr>
      <p:cViewPr varScale="1">
        <p:scale>
          <a:sx n="59" d="100"/>
          <a:sy n="59" d="100"/>
        </p:scale>
        <p:origin x="-1432" y="-56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554" y="-77"/>
      </p:cViewPr>
      <p:guideLst>
        <p:guide orient="horz" pos="3110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C3A1502-33A9-483F-89ED-C703FE2E9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89475"/>
            <a:ext cx="498475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C683810-DE4F-4702-B1FC-7E7FA9B7A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AA30D58B-86E3-4E07-A7C0-53E88FB935CE}" type="slidenum">
              <a:rPr lang="en-US" sz="1200" b="0">
                <a:solidFill>
                  <a:schemeClr val="tx1"/>
                </a:solidFill>
                <a:latin typeface="Times New Roman" pitchFamily="18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2.v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3.v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4.v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5.v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6.v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19400" y="990600"/>
            <a:ext cx="579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5CE03F61-293B-4F15-87A5-725B9CDB1719}" type="datetime1">
              <a:rPr lang="de-DE"/>
              <a:pPr>
                <a:defRPr/>
              </a:pPr>
              <a:t>11.08.2012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DF19EBF-8FB2-4E92-AC0B-BB6115DEC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99330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35D07-48F8-4E5D-8CFA-AD14D64E9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0354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8AAD8-876C-433E-8054-226988E44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1378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83D19-3283-4F12-BDFA-EE36581C6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402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1DA65-88DA-4291-8FC9-5CF714C9B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3426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35718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23337-0785-4A69-B3B7-AF58CED336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4450" name="Equation" r:id="rId3" imgW="114120" imgH="215640" progId="Equation.3">
              <p:embed/>
            </p:oleObj>
          </a:graphicData>
        </a:graphic>
      </p:graphicFrame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7CD79-19D3-40F6-B9E5-B1459F24F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5474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E61C0-8257-4197-9E0B-AFAC8911B6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6498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35A02-7842-4F24-B97E-36C432C07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7522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9865B-6029-42CF-8ADE-68439E451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8546" name="Equation" r:id="rId3" imgW="114120" imgH="215640" progId="Equation.3">
              <p:embed/>
            </p:oleObj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13995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270625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1CC6-3F00-4639-88F0-6446CA445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9570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37D29-4515-447F-8314-A099BD5BB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0594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E1409-30E4-4F98-BD42-B0B084EF4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1618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FCB50-0CD9-423E-9D8D-105709078F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2642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0A12E-E514-4938-AA5B-9D89593AB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3666" name="Equation" r:id="rId3" imgW="114120" imgH="215640" progId="Equation.3">
              <p:embed/>
            </p:oleObj>
          </a:graphicData>
        </a:graphic>
      </p:graphicFrame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81000" y="0"/>
            <a:ext cx="8562975" cy="6132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029D2-62EA-4A8C-A9E6-5ADC2143D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E977A-B792-4123-B292-FD2B06E73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35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953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827F5007-0E49-41C9-A19E-F324A362A9EB}" type="datetime1">
              <a:rPr lang="de-DE"/>
              <a:pPr>
                <a:defRPr/>
              </a:pPr>
              <a:t>11.08.2012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 sz="140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3949493-12B0-4354-879A-CC223BEA73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61AF5-74B9-4668-BAEB-323445EB84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90F36-1FDB-477F-88C0-2AE8864C8F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325" y="1598613"/>
            <a:ext cx="3989388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113" y="1598613"/>
            <a:ext cx="3990975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4DDC6-564D-4A66-8D02-C10E03BF1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71A23-7FC4-4929-B603-A3A78F252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F2BF4-E652-4D66-AF3D-DE1D442E3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37F7A-0A88-444C-9AD4-D0F4C81DC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0818B-BCA7-4BCF-8B12-04D802D06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6F8EE-C8D3-48FF-8712-0492E6D48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E2D17-34C0-40F8-8DFA-A16C7CDC8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3088" y="0"/>
            <a:ext cx="203200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2325" y="0"/>
            <a:ext cx="5948363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DF5CD-328F-4EC1-B90E-21CA978D8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19400" y="990600"/>
            <a:ext cx="579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19F1C06A-AE2B-471F-B555-8180F1EC661C}" type="datetime1">
              <a:rPr lang="de-DE"/>
              <a:pPr>
                <a:defRPr/>
              </a:pPr>
              <a:t>11.08.2012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EAA81A2-09D2-466E-80B8-6F7E26FE5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A5159-C546-44A7-A109-A5DB9F255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62FEC-A1C7-43DE-B758-0C68538AD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07B11-747F-493B-A50B-ACF780760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5E7B8-5AA3-4E87-ABFB-DB847132E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B5FF3-0C7A-4189-84BE-ADE274EF5A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127F4-6597-4E1C-8205-74811A43AA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8EC2F-4737-43F9-B3CB-19B91EFEE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1AD87-C74B-4B24-A5F8-8A33AC81C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A110B-C267-446A-82EC-4348176A7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13995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270625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DD06C-BE8F-498D-BC18-C7140A1E0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B7C82-752A-4EDD-9CB4-17099CC91F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69701-6F4C-448D-9DFE-B1B00F8C1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5F5DA-DF9A-4D02-A001-EA0B73480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31B68-1555-4967-91D4-4FDFA2A85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81000" y="0"/>
            <a:ext cx="8562975" cy="6132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39270-81D8-48CE-9B38-381A455D8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vmlDrawing" Target="../drawings/vmlDrawing17.v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oleObject" Target="../embeddings/oleObject17.bin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vmlDrawing" Target="../drawings/vmlDrawing18.v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oleObject" Target="../embeddings/oleObject18.bin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562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534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9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37242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3FCF0965-290D-48E1-92FE-318CBB4A9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9321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Equation" r:id="rId20" imgW="114120" imgH="215640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041" r:id="rId1"/>
    <p:sldLayoutId id="2147485042" r:id="rId2"/>
    <p:sldLayoutId id="2147485043" r:id="rId3"/>
    <p:sldLayoutId id="2147485044" r:id="rId4"/>
    <p:sldLayoutId id="2147485045" r:id="rId5"/>
    <p:sldLayoutId id="2147485046" r:id="rId6"/>
    <p:sldLayoutId id="2147485047" r:id="rId7"/>
    <p:sldLayoutId id="2147485048" r:id="rId8"/>
    <p:sldLayoutId id="2147485049" r:id="rId9"/>
    <p:sldLayoutId id="2147485050" r:id="rId10"/>
    <p:sldLayoutId id="2147485051" r:id="rId11"/>
    <p:sldLayoutId id="2147485052" r:id="rId12"/>
    <p:sldLayoutId id="2147485053" r:id="rId13"/>
    <p:sldLayoutId id="2147485054" r:id="rId14"/>
    <p:sldLayoutId id="2147485055" r:id="rId15"/>
    <p:sldLayoutId id="2147485056" r:id="rId16"/>
    <p:sldLayoutId id="2147485015" r:id="rId1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55750" y="0"/>
            <a:ext cx="73882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2325" y="1598613"/>
            <a:ext cx="8132763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25812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322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CC4EC24D-81BF-4AC0-8C62-2F2AE744A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7417" name="Picture 7" descr="Logo"/>
          <p:cNvPicPr>
            <a:picLocks noChangeAspect="1" noChangeArrowheads="1"/>
          </p:cNvPicPr>
          <p:nvPr/>
        </p:nvPicPr>
        <p:blipFill>
          <a:blip r:embed="rId14" cstate="print"/>
          <a:srcRect r="16931" b="27499"/>
          <a:stretch>
            <a:fillRect/>
          </a:stretch>
        </p:blipFill>
        <p:spPr bwMode="auto">
          <a:xfrm>
            <a:off x="0" y="338138"/>
            <a:ext cx="149066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2568" name="Line 8"/>
          <p:cNvSpPr>
            <a:spLocks noChangeShapeType="1"/>
          </p:cNvSpPr>
          <p:nvPr/>
        </p:nvSpPr>
        <p:spPr bwMode="auto">
          <a:xfrm flipV="1">
            <a:off x="1465263" y="896938"/>
            <a:ext cx="7642225" cy="0"/>
          </a:xfrm>
          <a:prstGeom prst="line">
            <a:avLst/>
          </a:prstGeom>
          <a:noFill/>
          <a:ln w="19050">
            <a:solidFill>
              <a:srgbClr val="B40020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22569" name="Line 9"/>
          <p:cNvSpPr>
            <a:spLocks noChangeShapeType="1"/>
          </p:cNvSpPr>
          <p:nvPr/>
        </p:nvSpPr>
        <p:spPr bwMode="auto">
          <a:xfrm>
            <a:off x="1416050" y="849313"/>
            <a:ext cx="7656513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7410" name="Equation" r:id="rId15" imgW="114120" imgH="215640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057" r:id="rId1"/>
    <p:sldLayoutId id="2147485016" r:id="rId2"/>
    <p:sldLayoutId id="2147485017" r:id="rId3"/>
    <p:sldLayoutId id="2147485018" r:id="rId4"/>
    <p:sldLayoutId id="2147485019" r:id="rId5"/>
    <p:sldLayoutId id="2147485020" r:id="rId6"/>
    <p:sldLayoutId id="2147485021" r:id="rId7"/>
    <p:sldLayoutId id="2147485022" r:id="rId8"/>
    <p:sldLayoutId id="2147485023" r:id="rId9"/>
    <p:sldLayoutId id="2147485024" r:id="rId10"/>
    <p:sldLayoutId id="2147485025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562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98613"/>
            <a:ext cx="81534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9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28860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3F883DA6-B366-45ED-8F05-D533DA273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9321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8434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8434" name="Equation" r:id="rId19" imgW="114120" imgH="215640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058" r:id="rId1"/>
    <p:sldLayoutId id="2147485026" r:id="rId2"/>
    <p:sldLayoutId id="2147485027" r:id="rId3"/>
    <p:sldLayoutId id="2147485028" r:id="rId4"/>
    <p:sldLayoutId id="2147485029" r:id="rId5"/>
    <p:sldLayoutId id="2147485030" r:id="rId6"/>
    <p:sldLayoutId id="2147485031" r:id="rId7"/>
    <p:sldLayoutId id="2147485032" r:id="rId8"/>
    <p:sldLayoutId id="2147485033" r:id="rId9"/>
    <p:sldLayoutId id="2147485034" r:id="rId10"/>
    <p:sldLayoutId id="2147485035" r:id="rId11"/>
    <p:sldLayoutId id="2147485036" r:id="rId12"/>
    <p:sldLayoutId id="2147485037" r:id="rId13"/>
    <p:sldLayoutId id="2147485038" r:id="rId14"/>
    <p:sldLayoutId id="2147485039" r:id="rId15"/>
    <p:sldLayoutId id="2147485040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ctrTitle" idx="4294967295"/>
          </p:nvPr>
        </p:nvSpPr>
        <p:spPr>
          <a:xfrm>
            <a:off x="4724400" y="5562600"/>
            <a:ext cx="4419600" cy="1066800"/>
          </a:xfrm>
        </p:spPr>
        <p:txBody>
          <a:bodyPr/>
          <a:lstStyle/>
          <a:p>
            <a:pPr algn="ctr"/>
            <a:r>
              <a:rPr lang="en-GB" sz="2000" smtClean="0">
                <a:solidFill>
                  <a:srgbClr val="FF0000"/>
                </a:solidFill>
              </a:rPr>
              <a:t>Sandy Lai</a:t>
            </a:r>
            <a:br>
              <a:rPr lang="en-GB" sz="2000" smtClean="0">
                <a:solidFill>
                  <a:srgbClr val="FF0000"/>
                </a:solidFill>
              </a:rPr>
            </a:br>
            <a:r>
              <a:rPr lang="en-GB" sz="2000" smtClean="0">
                <a:solidFill>
                  <a:srgbClr val="FF0000"/>
                </a:solidFill>
              </a:rPr>
              <a:t>SMU</a:t>
            </a:r>
            <a:br>
              <a:rPr lang="en-GB" sz="2000" smtClean="0">
                <a:solidFill>
                  <a:srgbClr val="FF0000"/>
                </a:solidFill>
              </a:rPr>
            </a:br>
            <a:r>
              <a:rPr lang="en-GB" sz="2000" smtClean="0">
                <a:solidFill>
                  <a:srgbClr val="FF0000"/>
                </a:solidFill>
              </a:rPr>
              <a:t>http://www.sandylai-research.com</a:t>
            </a:r>
          </a:p>
        </p:txBody>
      </p:sp>
      <p:sp>
        <p:nvSpPr>
          <p:cNvPr id="37891" name="Subtitle 5"/>
          <p:cNvSpPr>
            <a:spLocks noGrp="1"/>
          </p:cNvSpPr>
          <p:nvPr>
            <p:ph type="subTitle" idx="4294967295"/>
          </p:nvPr>
        </p:nvSpPr>
        <p:spPr>
          <a:xfrm>
            <a:off x="1735138" y="3886200"/>
            <a:ext cx="6383337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GB" smtClean="0"/>
          </a:p>
        </p:txBody>
      </p:sp>
      <p:sp>
        <p:nvSpPr>
          <p:cNvPr id="37892" name="Rectangle 7"/>
          <p:cNvSpPr txBox="1">
            <a:spLocks noGrp="1" noChangeArrowheads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7D63B863-A919-4201-97D5-9FF9FD642F17}" type="slidenum">
              <a:rPr lang="en-US" sz="1400" b="0">
                <a:solidFill>
                  <a:schemeClr val="tx1"/>
                </a:solidFill>
                <a:latin typeface="Tahoma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sz="14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81000" y="457200"/>
            <a:ext cx="8534400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GB" sz="3600"/>
              <a:t>The Role of Equity Funds in the Financial Crisis Propagation</a:t>
            </a:r>
          </a:p>
          <a:p>
            <a:pPr marL="342900" indent="-342900"/>
            <a:endParaRPr lang="en-GB" sz="3600"/>
          </a:p>
          <a:p>
            <a:pPr marL="342900" indent="-342900"/>
            <a:endParaRPr lang="en-GB" sz="3600"/>
          </a:p>
          <a:p>
            <a:pPr marL="342900" indent="-342900"/>
            <a:endParaRPr lang="en-GB" sz="3600"/>
          </a:p>
          <a:p>
            <a:pPr marL="342900" indent="-342900"/>
            <a:endParaRPr lang="en-GB"/>
          </a:p>
          <a:p>
            <a:pPr marL="342900" indent="-342900"/>
            <a:endParaRPr lang="en-GB"/>
          </a:p>
          <a:p>
            <a:pPr marL="342900" indent="-342900"/>
            <a:endParaRPr lang="en-GB"/>
          </a:p>
          <a:p>
            <a:pPr marL="342900" indent="-342900"/>
            <a:endParaRPr lang="en-GB"/>
          </a:p>
          <a:p>
            <a:pPr marL="342900" indent="-342900"/>
            <a:endParaRPr lang="en-US" sz="2400" b="0">
              <a:solidFill>
                <a:srgbClr val="333333"/>
              </a:solidFill>
            </a:endParaRPr>
          </a:p>
        </p:txBody>
      </p:sp>
      <p:pic>
        <p:nvPicPr>
          <p:cNvPr id="37894" name="Picture 3" descr="luckovich08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52673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4"/>
          <p:cNvSpPr txBox="1">
            <a:spLocks/>
          </p:cNvSpPr>
          <p:nvPr/>
        </p:nvSpPr>
        <p:spPr bwMode="auto">
          <a:xfrm>
            <a:off x="685800" y="5562600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Harald</a:t>
            </a: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0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Hau</a:t>
            </a: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/>
            </a:r>
            <a:b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University of Geneva and SFI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http://www.haraldhau.com</a:t>
            </a:r>
          </a:p>
        </p:txBody>
      </p:sp>
      <p:sp>
        <p:nvSpPr>
          <p:cNvPr id="37896" name="Rectangle 7"/>
          <p:cNvSpPr>
            <a:spLocks noChangeArrowheads="1"/>
          </p:cNvSpPr>
          <p:nvPr/>
        </p:nvSpPr>
        <p:spPr bwMode="auto">
          <a:xfrm>
            <a:off x="5105400" y="1600200"/>
            <a:ext cx="2590800" cy="7620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/>
            <a:endParaRPr lang="en-GB"/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5029200" y="1676400"/>
            <a:ext cx="365760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000" b="0" kern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457200" y="1524000"/>
            <a:ext cx="22860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000" b="0" kern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Motivation and Key Findings</a:t>
            </a:r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E348323-4AEB-4F4B-9910-F851280BA27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305800" cy="4533900"/>
          </a:xfrm>
        </p:spPr>
        <p:txBody>
          <a:bodyPr/>
          <a:lstStyle/>
          <a:p>
            <a:r>
              <a:rPr lang="en-GB" sz="2400" smtClean="0">
                <a:solidFill>
                  <a:srgbClr val="FF0000"/>
                </a:solidFill>
              </a:rPr>
              <a:t>Subprime exposure was concentrated in financial stocks </a:t>
            </a:r>
            <a:r>
              <a:rPr lang="en-GB" sz="2400" smtClean="0">
                <a:solidFill>
                  <a:schemeClr val="tx1"/>
                </a:solidFill>
              </a:rPr>
              <a:t>which account for only 15% of the US stock market in 2007</a:t>
            </a:r>
          </a:p>
          <a:p>
            <a:r>
              <a:rPr lang="en-GB" sz="2400" smtClean="0"/>
              <a:t>How could this lead to a </a:t>
            </a:r>
            <a:r>
              <a:rPr lang="en-GB" sz="2400" smtClean="0">
                <a:solidFill>
                  <a:srgbClr val="FF0000"/>
                </a:solidFill>
              </a:rPr>
              <a:t>50% decline of the non-financial stocks</a:t>
            </a:r>
            <a:r>
              <a:rPr lang="en-GB" sz="2400" smtClean="0"/>
              <a:t>? </a:t>
            </a:r>
          </a:p>
          <a:p>
            <a:pPr>
              <a:buFont typeface="Wingdings" pitchFamily="2" charset="2"/>
              <a:buNone/>
            </a:pPr>
            <a:endParaRPr lang="en-GB" sz="2400" smtClean="0"/>
          </a:p>
          <a:p>
            <a:r>
              <a:rPr lang="en-GB" sz="2400" smtClean="0"/>
              <a:t>This paper examine the role of </a:t>
            </a:r>
            <a:r>
              <a:rPr lang="en-GB" sz="2400" smtClean="0">
                <a:solidFill>
                  <a:srgbClr val="FF0000"/>
                </a:solidFill>
              </a:rPr>
              <a:t>mutual funds as a channel of asset contagions </a:t>
            </a:r>
            <a:r>
              <a:rPr lang="en-GB" sz="2400" smtClean="0"/>
              <a:t>from financial to non-financial stocks</a:t>
            </a:r>
          </a:p>
          <a:p>
            <a:r>
              <a:rPr lang="en-GB" sz="2400" smtClean="0">
                <a:solidFill>
                  <a:schemeClr val="tx1"/>
                </a:solidFill>
              </a:rPr>
              <a:t>Document that the 30% stocks most exposed (via stock ownership) to distressed funds have an under-performance of 35% at the peak of the crisis</a:t>
            </a:r>
          </a:p>
          <a:p>
            <a:pPr>
              <a:buFont typeface="Wingdings" pitchFamily="2" charset="2"/>
              <a:buNone/>
            </a:pPr>
            <a:endParaRPr lang="en-GB" sz="2000" smtClean="0"/>
          </a:p>
        </p:txBody>
      </p:sp>
      <p:sp>
        <p:nvSpPr>
          <p:cNvPr id="6" name="Footer Placeholder 2"/>
          <p:cNvSpPr txBox="1">
            <a:spLocks/>
          </p:cNvSpPr>
          <p:nvPr/>
        </p:nvSpPr>
        <p:spPr bwMode="auto">
          <a:xfrm>
            <a:off x="0" y="6526213"/>
            <a:ext cx="525780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© Harald Hau, University of Geneva</a:t>
            </a:r>
            <a:r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and Swiss Finance Institute       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Hypotheses</a:t>
            </a:r>
          </a:p>
        </p:txBody>
      </p:sp>
      <p:sp>
        <p:nvSpPr>
          <p:cNvPr id="39939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43F96D3-65F4-47F1-ADA2-B014A32B6D0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990600"/>
            <a:ext cx="8686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buFont typeface="Wingdings" pitchFamily="2" charset="2"/>
              <a:buChar char="n"/>
            </a:pPr>
            <a:r>
              <a:rPr lang="en-GB" sz="2000" b="0" dirty="0">
                <a:solidFill>
                  <a:srgbClr val="FF0000"/>
                </a:solidFill>
              </a:rPr>
              <a:t>H1: Simple Fire Sale Hypothesis</a:t>
            </a:r>
          </a:p>
          <a:p>
            <a:pPr marL="800100" lvl="1" indent="-277813" algn="l" eaLnBrk="0" hangingPunct="0"/>
            <a:r>
              <a:rPr lang="en-GB" sz="2000" b="0" dirty="0">
                <a:solidFill>
                  <a:srgbClr val="333333"/>
                </a:solidFill>
              </a:rPr>
              <a:t>	Stocks owned by equity funds with high exposure to bank stocks in 2007/2 and 2008/1 face larger selling pressure and show poor crisis performance.</a:t>
            </a:r>
          </a:p>
          <a:p>
            <a:pPr marL="342900" indent="-342900" algn="l" eaLnBrk="0" hangingPunct="0">
              <a:buFont typeface="Wingdings" pitchFamily="2" charset="2"/>
              <a:buChar char="n"/>
            </a:pPr>
            <a:r>
              <a:rPr lang="en-GB" sz="2000" b="0" dirty="0">
                <a:solidFill>
                  <a:srgbClr val="FF0000"/>
                </a:solidFill>
              </a:rPr>
              <a:t>H2: Stock Performance Dependent Fire Sales Hypothesis</a:t>
            </a:r>
          </a:p>
          <a:p>
            <a:pPr marL="342900" indent="-342900" algn="l" eaLnBrk="0" hangingPunct="0"/>
            <a:r>
              <a:rPr lang="en-GB" sz="2000" b="0" dirty="0">
                <a:solidFill>
                  <a:srgbClr val="FF0000"/>
                </a:solidFill>
              </a:rPr>
              <a:t>		</a:t>
            </a:r>
            <a:r>
              <a:rPr lang="en-GB" sz="2000" b="0" dirty="0">
                <a:solidFill>
                  <a:schemeClr val="tx1"/>
                </a:solidFill>
              </a:rPr>
              <a:t>Distressed funds sell primarily better performing 	stocks when in 	distress</a:t>
            </a:r>
          </a:p>
          <a:p>
            <a:pPr marL="1250950" lvl="2" indent="-271463" algn="l" eaLnBrk="0" hangingPunct="0">
              <a:buFont typeface="Arial" charset="0"/>
              <a:buChar char="•"/>
            </a:pPr>
            <a:r>
              <a:rPr lang="en-GB" sz="2000" b="0" dirty="0">
                <a:solidFill>
                  <a:schemeClr val="tx1"/>
                </a:solidFill>
              </a:rPr>
              <a:t>Valuation Uncertainty makes over-performing stocks better sells</a:t>
            </a:r>
          </a:p>
          <a:p>
            <a:pPr marL="1250950" lvl="2" indent="-271463" algn="l" eaLnBrk="0" hangingPunct="0">
              <a:buFont typeface="Arial" charset="0"/>
              <a:buChar char="•"/>
            </a:pPr>
            <a:r>
              <a:rPr lang="en-GB" sz="2000" b="0" dirty="0">
                <a:solidFill>
                  <a:schemeClr val="tx1"/>
                </a:solidFill>
              </a:rPr>
              <a:t>Disposition Effect</a:t>
            </a:r>
          </a:p>
          <a:p>
            <a:pPr marL="1250950" lvl="2" indent="-271463" algn="l" eaLnBrk="0" hangingPunct="0">
              <a:buFont typeface="Arial" charset="0"/>
              <a:buChar char="•"/>
            </a:pPr>
            <a:r>
              <a:rPr lang="en-GB" sz="2000" b="0" dirty="0">
                <a:solidFill>
                  <a:schemeClr val="tx1"/>
                </a:solidFill>
              </a:rPr>
              <a:t>Tax Effect</a:t>
            </a:r>
            <a:endParaRPr lang="en-GB" sz="2000" b="0" dirty="0">
              <a:solidFill>
                <a:srgbClr val="333333"/>
              </a:solidFill>
            </a:endParaRPr>
          </a:p>
          <a:p>
            <a:pPr marL="342900" indent="-342900" algn="l" eaLnBrk="0" hangingPunct="0">
              <a:buFont typeface="Wingdings" pitchFamily="2" charset="2"/>
              <a:buChar char="n"/>
            </a:pPr>
            <a:r>
              <a:rPr lang="en-GB" sz="2000" b="0" dirty="0">
                <a:solidFill>
                  <a:srgbClr val="FF0000"/>
                </a:solidFill>
              </a:rPr>
              <a:t>H3: Fund Share Stability Hypothesis</a:t>
            </a:r>
          </a:p>
          <a:p>
            <a:pPr marL="342900" indent="-342900" algn="l" eaLnBrk="0" hangingPunct="0"/>
            <a:r>
              <a:rPr lang="en-GB" sz="2000" b="0" dirty="0">
                <a:solidFill>
                  <a:schemeClr val="tx1"/>
                </a:solidFill>
              </a:rPr>
              <a:t>		Stocks with a large share of (non-distressed) fund owners perform 	better during the crisis</a:t>
            </a:r>
          </a:p>
          <a:p>
            <a:pPr marL="1250950" lvl="2" indent="-271463" algn="l" eaLnBrk="0" hangingPunct="0">
              <a:buFont typeface="Arial" charset="0"/>
              <a:buChar char="•"/>
            </a:pPr>
            <a:r>
              <a:rPr lang="en-GB" sz="2000" b="0" dirty="0">
                <a:solidFill>
                  <a:schemeClr val="tx1"/>
                </a:solidFill>
              </a:rPr>
              <a:t>Panic sales by direct retail investors</a:t>
            </a:r>
          </a:p>
          <a:p>
            <a:pPr marL="1250950" lvl="2" indent="-271463" algn="l" eaLnBrk="0" hangingPunct="0">
              <a:buFont typeface="Arial" charset="0"/>
              <a:buChar char="•"/>
            </a:pPr>
            <a:r>
              <a:rPr lang="en-GB" sz="2000" b="0" dirty="0">
                <a:solidFill>
                  <a:schemeClr val="tx1"/>
                </a:solidFill>
              </a:rPr>
              <a:t>Self-selection of retail investors into fund and direct investors</a:t>
            </a:r>
            <a:endParaRPr lang="en-GB" sz="2400" b="0" dirty="0">
              <a:solidFill>
                <a:srgbClr val="333333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/>
          <p:cNvSpPr/>
          <p:nvPr/>
        </p:nvSpPr>
        <p:spPr bwMode="auto">
          <a:xfrm>
            <a:off x="838200" y="1295400"/>
            <a:ext cx="2819400" cy="1295400"/>
          </a:xfrm>
          <a:prstGeom prst="ellipse">
            <a:avLst/>
          </a:prstGeom>
          <a:solidFill>
            <a:schemeClr val="bg1">
              <a:alpha val="0"/>
            </a:schemeClr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Measure Contagion Through Fund Ownership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438400" y="1600200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698" y="1524000"/>
            <a:ext cx="1990901" cy="769441"/>
          </a:xfrm>
          <a:prstGeom prst="rect">
            <a:avLst/>
          </a:prstGeom>
          <a:solidFill>
            <a:srgbClr val="FF9933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Fund A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( exposed)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4114800"/>
            <a:ext cx="1463862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Stock 1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800600" y="4114800"/>
            <a:ext cx="146386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Stock 2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629400" y="4114800"/>
            <a:ext cx="146386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Stock 3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58429" y="4114800"/>
            <a:ext cx="1861407" cy="461665"/>
          </a:xfrm>
          <a:prstGeom prst="rect">
            <a:avLst/>
          </a:prstGeom>
          <a:solidFill>
            <a:srgbClr val="FF5050"/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Bank Stock</a:t>
            </a:r>
            <a:endParaRPr lang="en-GB" sz="2400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1371600" y="2514600"/>
            <a:ext cx="762000" cy="15240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5029200" y="2514600"/>
            <a:ext cx="304800" cy="15240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2438400" y="2514600"/>
            <a:ext cx="914400" cy="1524000"/>
          </a:xfrm>
          <a:prstGeom prst="straightConnector1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lg" len="lg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3886200" y="1524000"/>
            <a:ext cx="1990901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Fund B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(non-exposed)</a:t>
            </a:r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3886200" y="2514600"/>
            <a:ext cx="838200" cy="15240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410200" y="2514600"/>
            <a:ext cx="1676400" cy="14478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2590800" y="3886200"/>
            <a:ext cx="2133600" cy="1066800"/>
          </a:xfrm>
          <a:prstGeom prst="ellipse">
            <a:avLst/>
          </a:prstGeom>
          <a:solidFill>
            <a:schemeClr val="bg1">
              <a:alpha val="0"/>
            </a:scheme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40" name="Content Placeholder 2"/>
          <p:cNvSpPr>
            <a:spLocks noGrp="1"/>
          </p:cNvSpPr>
          <p:nvPr>
            <p:ph idx="1"/>
          </p:nvPr>
        </p:nvSpPr>
        <p:spPr>
          <a:xfrm>
            <a:off x="381000" y="4876800"/>
            <a:ext cx="8153400" cy="1600200"/>
          </a:xfrm>
        </p:spPr>
        <p:txBody>
          <a:bodyPr/>
          <a:lstStyle/>
          <a:p>
            <a:pPr>
              <a:defRPr/>
            </a:pPr>
            <a:r>
              <a:rPr lang="en-GB" sz="2000" dirty="0" smtClean="0"/>
              <a:t>Procedure:</a:t>
            </a:r>
            <a:endParaRPr lang="en-GB" sz="1800" dirty="0" smtClean="0"/>
          </a:p>
          <a:p>
            <a:pPr marL="914400" lvl="1" indent="-457200">
              <a:defRPr/>
            </a:pPr>
            <a:r>
              <a:rPr lang="en-GB" sz="2000" dirty="0" smtClean="0"/>
              <a:t>Step 1: Measure </a:t>
            </a:r>
            <a:r>
              <a:rPr lang="en-GB" sz="2000" dirty="0" smtClean="0">
                <a:solidFill>
                  <a:srgbClr val="C00000"/>
                </a:solidFill>
              </a:rPr>
              <a:t>fund exposure </a:t>
            </a:r>
            <a:r>
              <a:rPr lang="en-GB" sz="2000" dirty="0" smtClean="0"/>
              <a:t>to financial stocks</a:t>
            </a:r>
          </a:p>
          <a:p>
            <a:pPr marL="914400" lvl="1" indent="-457200">
              <a:defRPr/>
            </a:pPr>
            <a:r>
              <a:rPr lang="en-GB" sz="2000" dirty="0" smtClean="0"/>
              <a:t>Step 2: Measure </a:t>
            </a:r>
            <a:r>
              <a:rPr lang="en-GB" sz="2000" dirty="0" smtClean="0">
                <a:solidFill>
                  <a:srgbClr val="FF0000"/>
                </a:solidFill>
              </a:rPr>
              <a:t>stock exposure </a:t>
            </a:r>
            <a:r>
              <a:rPr lang="en-GB" sz="2000" dirty="0" smtClean="0"/>
              <a:t>in non-financials to exposed (distressed) funds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Data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837113"/>
          </a:xfrm>
        </p:spPr>
        <p:txBody>
          <a:bodyPr/>
          <a:lstStyle/>
          <a:p>
            <a:r>
              <a:rPr lang="en-GB" dirty="0" smtClean="0"/>
              <a:t>Fund holding data:</a:t>
            </a:r>
          </a:p>
          <a:p>
            <a:pPr lvl="1"/>
            <a:r>
              <a:rPr lang="en-GB" dirty="0" smtClean="0"/>
              <a:t>27,274 equity funds in 69 countries</a:t>
            </a:r>
          </a:p>
          <a:p>
            <a:pPr lvl="1"/>
            <a:r>
              <a:rPr lang="en-GB" dirty="0" smtClean="0"/>
              <a:t>Reported holding concern approximately 30,000 stocks</a:t>
            </a:r>
          </a:p>
          <a:p>
            <a:pPr lvl="1">
              <a:buFont typeface="Wingdings" pitchFamily="2" charset="2"/>
              <a:buNone/>
            </a:pPr>
            <a:endParaRPr lang="en-GB" dirty="0" smtClean="0"/>
          </a:p>
          <a:p>
            <a:r>
              <a:rPr lang="en-GB" dirty="0" smtClean="0"/>
              <a:t>After data filtering: </a:t>
            </a:r>
          </a:p>
          <a:p>
            <a:pPr lvl="1"/>
            <a:r>
              <a:rPr lang="en-GB" dirty="0" smtClean="0"/>
              <a:t>Work with 20,477 funds</a:t>
            </a:r>
          </a:p>
          <a:p>
            <a:pPr lvl="1"/>
            <a:r>
              <a:rPr lang="en-GB" dirty="0" smtClean="0"/>
              <a:t>Report $9,7 trillion in equity assets under management in June 2007 </a:t>
            </a: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B3CA62C-4866-4AE6-956F-F9E1FEB845C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" y="5548746"/>
            <a:ext cx="8229591" cy="130925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9" name="Title 4"/>
          <p:cNvSpPr txBox="1">
            <a:spLocks/>
          </p:cNvSpPr>
          <p:nvPr/>
        </p:nvSpPr>
        <p:spPr bwMode="auto">
          <a:xfrm>
            <a:off x="304800" y="6248400"/>
            <a:ext cx="8305800" cy="4572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000" b="0" kern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403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62975" cy="838200"/>
          </a:xfrm>
        </p:spPr>
        <p:txBody>
          <a:bodyPr/>
          <a:lstStyle/>
          <a:p>
            <a:r>
              <a:rPr lang="en-GB" dirty="0" smtClean="0"/>
              <a:t>Summary Statistics</a:t>
            </a:r>
          </a:p>
        </p:txBody>
      </p:sp>
      <p:sp>
        <p:nvSpPr>
          <p:cNvPr id="4403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2D2F60-6C20-46EC-BBEC-12A641818A4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304800" y="3581400"/>
            <a:ext cx="22098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[...]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14400"/>
            <a:ext cx="8305800" cy="41529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1" name="TextBox 10"/>
          <p:cNvSpPr txBox="1"/>
          <p:nvPr/>
        </p:nvSpPr>
        <p:spPr>
          <a:xfrm>
            <a:off x="685800" y="5029200"/>
            <a:ext cx="1142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[...]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CH" sz="3200" smtClean="0"/>
              <a:t>From Fund Exposure to Stock Exposure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85800" y="1219200"/>
            <a:ext cx="8153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buFont typeface="Wingdings" pitchFamily="2" charset="2"/>
              <a:buChar char="n"/>
            </a:pPr>
            <a:r>
              <a:rPr lang="en-GB" sz="2400" b="0">
                <a:solidFill>
                  <a:srgbClr val="FF0000"/>
                </a:solidFill>
              </a:rPr>
              <a:t>Fund exposure: </a:t>
            </a:r>
            <a:r>
              <a:rPr lang="en-GB" sz="2400" b="0">
                <a:solidFill>
                  <a:srgbClr val="333333"/>
                </a:solidFill>
              </a:rPr>
              <a:t>Return loss (if larger than 1%) due to financial stock investments in 2007/2 and 2008/1</a:t>
            </a:r>
            <a:endParaRPr lang="en-GB" sz="2000" b="0">
              <a:solidFill>
                <a:srgbClr val="333333"/>
              </a:solidFill>
            </a:endParaRPr>
          </a:p>
          <a:p>
            <a:pPr marL="742950" lvl="1" indent="-285750" algn="l" eaLnBrk="0" hangingPunct="0"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742950" lvl="1" indent="-285750" algn="l" eaLnBrk="0" hangingPunct="0">
              <a:buClr>
                <a:schemeClr val="hlink"/>
              </a:buClr>
              <a:buSzPct val="55000"/>
            </a:pPr>
            <a:endParaRPr lang="en-GB" sz="2400" b="0">
              <a:solidFill>
                <a:srgbClr val="333333"/>
              </a:solidFill>
            </a:endParaRPr>
          </a:p>
          <a:p>
            <a:pPr marL="342900" indent="-342900" algn="l" eaLnBrk="0" hangingPunct="0"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742950" lvl="1" indent="-285750" algn="l" eaLnBrk="0" hangingPunct="0"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342900" indent="-342900" algn="l" eaLnBrk="0" hangingPunct="0"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342900" indent="-342900" algn="l" eaLnBrk="0" hangingPunct="0"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742950" lvl="1" indent="-285750" algn="l" eaLnBrk="0" hangingPunct="0"/>
            <a:endParaRPr lang="en-GB" sz="2400" b="0">
              <a:solidFill>
                <a:srgbClr val="333333"/>
              </a:solidFill>
            </a:endParaRPr>
          </a:p>
        </p:txBody>
      </p:sp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133600"/>
            <a:ext cx="6858000" cy="147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/>
          </p:cNvSpPr>
          <p:nvPr/>
        </p:nvSpPr>
        <p:spPr bwMode="auto">
          <a:xfrm>
            <a:off x="609600" y="36576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buFont typeface="Wingdings" pitchFamily="2" charset="2"/>
              <a:buChar char="n"/>
            </a:pPr>
            <a:r>
              <a:rPr lang="en-GB" sz="2400" b="0">
                <a:solidFill>
                  <a:srgbClr val="FF0000"/>
                </a:solidFill>
              </a:rPr>
              <a:t>Stock exposure: </a:t>
            </a:r>
            <a:r>
              <a:rPr lang="en-GB" sz="2400" b="0">
                <a:solidFill>
                  <a:srgbClr val="333333"/>
                </a:solidFill>
              </a:rPr>
              <a:t>Aggregate fund exposure of all funds holding a stock weighted by fund ownership relative to capitalization</a:t>
            </a:r>
            <a:endParaRPr lang="en-GB" b="0">
              <a:solidFill>
                <a:srgbClr val="333333"/>
              </a:solidFill>
            </a:endParaRPr>
          </a:p>
        </p:txBody>
      </p:sp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953000"/>
            <a:ext cx="4495800" cy="1081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Exposed versus Non-Exposed Stocks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153400" cy="4837113"/>
          </a:xfrm>
        </p:spPr>
        <p:txBody>
          <a:bodyPr/>
          <a:lstStyle/>
          <a:p>
            <a:r>
              <a:rPr lang="en-GB" sz="2400" smtClean="0"/>
              <a:t>Define exposure dummy </a:t>
            </a:r>
            <a:r>
              <a:rPr lang="en-GB" sz="2400" i="1" smtClean="0"/>
              <a:t>DExp</a:t>
            </a:r>
            <a:r>
              <a:rPr lang="en-GB" sz="2400" smtClean="0"/>
              <a:t> for 15% most exposed stocks worldwide</a:t>
            </a:r>
          </a:p>
          <a:p>
            <a:pPr>
              <a:buFont typeface="Wingdings" pitchFamily="2" charset="2"/>
              <a:buNone/>
            </a:pPr>
            <a:endParaRPr lang="en-GB" sz="2400" smtClean="0"/>
          </a:p>
          <a:p>
            <a:r>
              <a:rPr lang="en-GB" sz="2400" smtClean="0"/>
              <a:t>We find that exposed stocks</a:t>
            </a:r>
          </a:p>
          <a:p>
            <a:pPr lvl="1"/>
            <a:r>
              <a:rPr lang="en-GB" smtClean="0"/>
              <a:t>are concentrated in the U.S. market (30%) </a:t>
            </a:r>
          </a:p>
          <a:p>
            <a:pPr lvl="1"/>
            <a:r>
              <a:rPr lang="en-GB" smtClean="0"/>
              <a:t>are spread over all industries </a:t>
            </a:r>
          </a:p>
          <a:p>
            <a:pPr lvl="1"/>
            <a:r>
              <a:rPr lang="en-GB" smtClean="0"/>
              <a:t>are on average larger than non-exposed stocks</a:t>
            </a:r>
          </a:p>
          <a:p>
            <a:pPr lvl="1"/>
            <a:r>
              <a:rPr lang="en-GB" smtClean="0"/>
              <a:t>show a drastic reduction of their fund holdings relative to non-exposed stocks</a:t>
            </a:r>
          </a:p>
          <a:p>
            <a:pPr lvl="1">
              <a:buFont typeface="Wingdings" pitchFamily="2" charset="2"/>
              <a:buNone/>
            </a:pPr>
            <a:endParaRPr lang="en-GB" smtClean="0"/>
          </a:p>
          <a:p>
            <a:r>
              <a:rPr lang="en-GB" sz="2400" smtClean="0"/>
              <a:t>No evidence that exposed funds are different</a:t>
            </a:r>
          </a:p>
          <a:p>
            <a:pPr lvl="1"/>
            <a:r>
              <a:rPr lang="en-GB" sz="2000" smtClean="0"/>
              <a:t>Same average pre-crisis return on assets</a:t>
            </a:r>
          </a:p>
          <a:p>
            <a:pPr lvl="1">
              <a:buFont typeface="Wingdings" pitchFamily="2" charset="2"/>
              <a:buNone/>
            </a:pPr>
            <a:endParaRPr lang="en-GB" smtClean="0"/>
          </a:p>
        </p:txBody>
      </p:sp>
      <p:sp>
        <p:nvSpPr>
          <p:cNvPr id="4608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B640694-3495-48E4-93B7-9C095579050C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Fund Redemption</a:t>
            </a:r>
          </a:p>
        </p:txBody>
      </p:sp>
      <p:sp>
        <p:nvSpPr>
          <p:cNvPr id="471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1DF7F31-12C3-4A4C-9E2B-371DDB2F35F5}" type="slidenum">
              <a:rPr lang="en-US" smtClean="0"/>
              <a:pPr/>
              <a:t>9</a:t>
            </a:fld>
            <a:endParaRPr lang="en-US" smtClean="0"/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8" y="914400"/>
            <a:ext cx="7798432" cy="5791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Fund Holding Changes During Crisis</a:t>
            </a:r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1411EA-7847-42B4-804F-A9C4BBC61348}" type="slidenum">
              <a:rPr lang="en-US" smtClean="0"/>
              <a:pPr/>
              <a:t>10</a:t>
            </a:fld>
            <a:endParaRPr lang="en-US" smtClean="0"/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36464"/>
            <a:ext cx="7924800" cy="582153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905000" y="1676400"/>
            <a:ext cx="2438400" cy="941796"/>
          </a:xfrm>
          <a:prstGeom prst="rect">
            <a:avLst/>
          </a:prstGeom>
          <a:solidFill>
            <a:schemeClr val="accent3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0" dirty="0" smtClean="0">
                <a:solidFill>
                  <a:srgbClr val="FF0000"/>
                </a:solidFill>
              </a:rPr>
              <a:t>Fire Sale Effect:</a:t>
            </a:r>
          </a:p>
          <a:p>
            <a:pPr>
              <a:defRPr/>
            </a:pPr>
            <a:r>
              <a:rPr lang="en-GB" sz="1600" b="0" dirty="0" smtClean="0">
                <a:solidFill>
                  <a:srgbClr val="FF0000"/>
                </a:solidFill>
              </a:rPr>
              <a:t>Large percentage holding reduction!</a:t>
            </a:r>
            <a:endParaRPr lang="en-GB" sz="1600" b="0" dirty="0">
              <a:solidFill>
                <a:srgbClr val="FF0000"/>
              </a:solidFill>
            </a:endParaRPr>
          </a:p>
        </p:txBody>
      </p:sp>
      <p:sp>
        <p:nvSpPr>
          <p:cNvPr id="6" name="Right Brace 5"/>
          <p:cNvSpPr/>
          <p:nvPr/>
        </p:nvSpPr>
        <p:spPr bwMode="auto">
          <a:xfrm rot="16200000">
            <a:off x="2933700" y="1409700"/>
            <a:ext cx="381000" cy="2895600"/>
          </a:xfrm>
          <a:prstGeom prst="rightBrace">
            <a:avLst>
              <a:gd name="adj1" fmla="val 0"/>
              <a:gd name="adj2" fmla="val 49257"/>
            </a:avLst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0"/>
            <a:ext cx="7029605" cy="519764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017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914400"/>
            <a:ext cx="7313613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018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Relative Underperformance of Exposed Stocks</a:t>
            </a:r>
          </a:p>
        </p:txBody>
      </p:sp>
      <p:sp>
        <p:nvSpPr>
          <p:cNvPr id="501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84C3C1E-628C-42A7-A61C-11C652E46627}" type="slidenum">
              <a:rPr lang="en-US" smtClean="0"/>
              <a:pPr/>
              <a:t>11</a:t>
            </a:fld>
            <a:endParaRPr lang="en-US" smtClean="0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0800000">
            <a:off x="6705600" y="4800600"/>
            <a:ext cx="381000" cy="1588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183" name="Straight Arrow Connector 12"/>
          <p:cNvCxnSpPr>
            <a:cxnSpLocks noChangeShapeType="1"/>
          </p:cNvCxnSpPr>
          <p:nvPr/>
        </p:nvCxnSpPr>
        <p:spPr bwMode="auto">
          <a:xfrm rot="16200000" flipH="1">
            <a:off x="7200900" y="4533900"/>
            <a:ext cx="152400" cy="762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086600" y="4419600"/>
            <a:ext cx="1828800" cy="769938"/>
          </a:xfrm>
          <a:prstGeom prst="rect">
            <a:avLst/>
          </a:prstGeom>
          <a:solidFill>
            <a:schemeClr val="accent3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0" dirty="0">
                <a:solidFill>
                  <a:srgbClr val="FF0000"/>
                </a:solidFill>
              </a:rPr>
              <a:t>Feb 27, 2009:</a:t>
            </a:r>
          </a:p>
          <a:p>
            <a:pPr>
              <a:defRPr/>
            </a:pPr>
            <a:r>
              <a:rPr lang="en-GB" sz="2000" b="0" dirty="0">
                <a:solidFill>
                  <a:srgbClr val="FF0000"/>
                </a:solidFill>
              </a:rPr>
              <a:t>-35%</a:t>
            </a:r>
          </a:p>
        </p:txBody>
      </p:sp>
      <p:sp>
        <p:nvSpPr>
          <p:cNvPr id="50185" name="Line 12"/>
          <p:cNvSpPr>
            <a:spLocks noChangeShapeType="1"/>
          </p:cNvSpPr>
          <p:nvPr/>
        </p:nvSpPr>
        <p:spPr bwMode="auto">
          <a:xfrm flipH="1">
            <a:off x="2667000" y="1447800"/>
            <a:ext cx="838200" cy="14478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 flipH="1">
            <a:off x="2590800" y="1447800"/>
            <a:ext cx="838200" cy="121920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H1: Evidence on Fire Sale Hypothesis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837113"/>
          </a:xfrm>
        </p:spPr>
        <p:txBody>
          <a:bodyPr/>
          <a:lstStyle/>
          <a:p>
            <a:r>
              <a:rPr lang="en-GB" sz="2400" smtClean="0"/>
              <a:t>Stocks owned by distressed funds dramatically underperform during the crisis relative to industry peers</a:t>
            </a:r>
          </a:p>
          <a:p>
            <a:pPr lvl="1"/>
            <a:r>
              <a:rPr lang="en-GB" sz="2000" smtClean="0"/>
              <a:t>Return shortfall of 35% on February 27, 2009 for the 30% most exposed U.S. Stocks</a:t>
            </a:r>
          </a:p>
          <a:p>
            <a:pPr lvl="1"/>
            <a:r>
              <a:rPr lang="en-GB" sz="2000" smtClean="0"/>
              <a:t>Also large effects for non-U.S. stocks </a:t>
            </a:r>
          </a:p>
          <a:p>
            <a:pPr lvl="1"/>
            <a:r>
              <a:rPr lang="en-GB" sz="2000" smtClean="0"/>
              <a:t>Fire sale discounts are transitory</a:t>
            </a:r>
          </a:p>
          <a:p>
            <a:pPr lvl="1">
              <a:buFont typeface="Wingdings" pitchFamily="2" charset="2"/>
              <a:buNone/>
            </a:pPr>
            <a:endParaRPr lang="en-GB" sz="2000" smtClean="0"/>
          </a:p>
          <a:p>
            <a:r>
              <a:rPr lang="en-GB" sz="2400" smtClean="0"/>
              <a:t>Contagion channel through fund ownership can account for at least 10% of the downturn in non-financial stocks </a:t>
            </a:r>
          </a:p>
          <a:p>
            <a:pPr lvl="1">
              <a:buFont typeface="Wingdings" pitchFamily="2" charset="2"/>
              <a:buNone/>
            </a:pPr>
            <a:endParaRPr lang="en-GB" smtClean="0"/>
          </a:p>
        </p:txBody>
      </p:sp>
      <p:sp>
        <p:nvSpPr>
          <p:cNvPr id="5120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4A537C8-1735-4690-B126-06FEF0C27EC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H2: Stock Performance Dependent Fire Sales?</a:t>
            </a:r>
          </a:p>
        </p:txBody>
      </p:sp>
      <p:sp>
        <p:nvSpPr>
          <p:cNvPr id="522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1B7929A-3B51-4B4C-A855-1431EEEE8912}" type="slidenum">
              <a:rPr lang="en-US" smtClean="0"/>
              <a:pPr/>
              <a:t>13</a:t>
            </a:fld>
            <a:endParaRPr lang="en-US" smtClean="0"/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7762875" cy="5715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63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066800"/>
            <a:ext cx="8305800" cy="373446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53251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smtClean="0"/>
              <a:t>Matching Evidence on Holding Changes</a:t>
            </a:r>
          </a:p>
        </p:txBody>
      </p:sp>
      <p:sp>
        <p:nvSpPr>
          <p:cNvPr id="5325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5AE28C8-C096-487F-AB03-7C17531BD8B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000" y="4876800"/>
            <a:ext cx="4876800" cy="769938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0">
                <a:solidFill>
                  <a:srgbClr val="0070C0"/>
                </a:solidFill>
              </a:rPr>
              <a:t>Additional Holding Reduction by </a:t>
            </a:r>
          </a:p>
          <a:p>
            <a:r>
              <a:rPr lang="en-GB" sz="2000" b="0">
                <a:solidFill>
                  <a:srgbClr val="0070C0"/>
                </a:solidFill>
              </a:rPr>
              <a:t>Exposed Stocks</a:t>
            </a:r>
          </a:p>
        </p:txBody>
      </p:sp>
      <p:sp>
        <p:nvSpPr>
          <p:cNvPr id="53254" name="Oval 8"/>
          <p:cNvSpPr>
            <a:spLocks noChangeArrowheads="1"/>
          </p:cNvSpPr>
          <p:nvPr/>
        </p:nvSpPr>
        <p:spPr bwMode="auto">
          <a:xfrm>
            <a:off x="6172200" y="2438400"/>
            <a:ext cx="685800" cy="5334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/>
            <a:endParaRPr lang="en-GB"/>
          </a:p>
        </p:txBody>
      </p:sp>
      <p:sp>
        <p:nvSpPr>
          <p:cNvPr id="10" name="Oval 9"/>
          <p:cNvSpPr/>
          <p:nvPr/>
        </p:nvSpPr>
        <p:spPr bwMode="auto">
          <a:xfrm>
            <a:off x="5562600" y="2209800"/>
            <a:ext cx="762000" cy="609600"/>
          </a:xfrm>
          <a:prstGeom prst="ellipse">
            <a:avLst/>
          </a:prstGeom>
          <a:noFill/>
          <a:ln>
            <a:solidFill>
              <a:srgbClr val="0070C0">
                <a:alpha val="70000"/>
              </a:srgb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defRPr/>
            </a:pP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19200" y="5791200"/>
            <a:ext cx="4953000" cy="7699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0">
                <a:solidFill>
                  <a:srgbClr val="FF0000"/>
                </a:solidFill>
              </a:rPr>
              <a:t>Additional Holding Reduction by </a:t>
            </a:r>
          </a:p>
          <a:p>
            <a:r>
              <a:rPr lang="en-GB" sz="2000" b="0">
                <a:solidFill>
                  <a:srgbClr val="FF0000"/>
                </a:solidFill>
              </a:rPr>
              <a:t>25% Best Performing Exposed Stocks</a:t>
            </a:r>
          </a:p>
        </p:txBody>
      </p:sp>
      <p:sp>
        <p:nvSpPr>
          <p:cNvPr id="53257" name="Oval 11"/>
          <p:cNvSpPr>
            <a:spLocks noChangeArrowheads="1"/>
          </p:cNvSpPr>
          <p:nvPr/>
        </p:nvSpPr>
        <p:spPr bwMode="auto">
          <a:xfrm>
            <a:off x="6172200" y="2514600"/>
            <a:ext cx="914400" cy="9144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/>
            <a:endParaRPr lang="en-GB"/>
          </a:p>
        </p:txBody>
      </p:sp>
      <p:sp>
        <p:nvSpPr>
          <p:cNvPr id="14" name="Oval 13"/>
          <p:cNvSpPr/>
          <p:nvPr/>
        </p:nvSpPr>
        <p:spPr bwMode="auto">
          <a:xfrm>
            <a:off x="6324600" y="3733800"/>
            <a:ext cx="762000" cy="609600"/>
          </a:xfrm>
          <a:prstGeom prst="ellipse">
            <a:avLst/>
          </a:prstGeom>
          <a:noFill/>
          <a:ln>
            <a:solidFill>
              <a:srgbClr val="FF0000">
                <a:alpha val="70000"/>
              </a:srgb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defRPr/>
            </a:pP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flipV="1">
            <a:off x="5257800" y="2819400"/>
            <a:ext cx="457200" cy="2057400"/>
          </a:xfrm>
          <a:prstGeom prst="straightConnector1">
            <a:avLst/>
          </a:prstGeom>
          <a:noFill/>
          <a:ln w="25400" algn="ctr">
            <a:solidFill>
              <a:srgbClr val="0070C0"/>
            </a:solidFill>
            <a:round/>
            <a:headEnd/>
            <a:tailEnd type="arrow" w="med" len="med"/>
          </a:ln>
        </p:spPr>
      </p:cxnSp>
      <p:cxnSp>
        <p:nvCxnSpPr>
          <p:cNvPr id="53260" name="Straight Arrow Connector 18"/>
          <p:cNvCxnSpPr>
            <a:cxnSpLocks noChangeShapeType="1"/>
          </p:cNvCxnSpPr>
          <p:nvPr/>
        </p:nvCxnSpPr>
        <p:spPr bwMode="auto">
          <a:xfrm>
            <a:off x="5257800" y="4114800"/>
            <a:ext cx="1143000" cy="2286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53261" name="Straight Arrow Connector 22"/>
          <p:cNvCxnSpPr>
            <a:cxnSpLocks noChangeShapeType="1"/>
          </p:cNvCxnSpPr>
          <p:nvPr/>
        </p:nvCxnSpPr>
        <p:spPr bwMode="auto">
          <a:xfrm>
            <a:off x="5486400" y="3733800"/>
            <a:ext cx="914400" cy="9144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V="1">
            <a:off x="6172200" y="4343400"/>
            <a:ext cx="304800" cy="14478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8627942" cy="392906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762000"/>
          </a:xfrm>
        </p:spPr>
        <p:txBody>
          <a:bodyPr/>
          <a:lstStyle/>
          <a:p>
            <a:r>
              <a:rPr lang="en-GB" smtClean="0"/>
              <a:t>H3: Are Stocks with high Fund Share more stable?</a:t>
            </a:r>
          </a:p>
        </p:txBody>
      </p:sp>
      <p:sp>
        <p:nvSpPr>
          <p:cNvPr id="5427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1935DA-6C90-4115-A9BB-4CB35007FC4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457200" y="3810000"/>
            <a:ext cx="8458200" cy="609600"/>
          </a:xfrm>
          <a:prstGeom prst="rect">
            <a:avLst/>
          </a:prstGeom>
          <a:noFill/>
          <a:ln>
            <a:solidFill>
              <a:srgbClr val="00B05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000" b="0" kern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Are Direct Investors more Panic-Prone?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913313"/>
          </a:xfrm>
        </p:spPr>
        <p:txBody>
          <a:bodyPr/>
          <a:lstStyle/>
          <a:p>
            <a:r>
              <a:rPr lang="en-GB" sz="2000" smtClean="0"/>
              <a:t>Retail investors with direct investments might be more prone to panic than those investing through mutual funds; hence a high fund share increases a stock’s crisis resilience</a:t>
            </a:r>
          </a:p>
          <a:p>
            <a:r>
              <a:rPr lang="en-GB" sz="2000" smtClean="0"/>
              <a:t>Fund ownership share and NYSE retail trading volume have correlation of </a:t>
            </a:r>
            <a:r>
              <a:rPr lang="en-GB" sz="2000" smtClean="0">
                <a:solidFill>
                  <a:srgbClr val="FF0000"/>
                </a:solidFill>
              </a:rPr>
              <a:t>- 0.58</a:t>
            </a:r>
            <a:endParaRPr lang="en-GB" sz="2000" smtClean="0"/>
          </a:p>
          <a:p>
            <a:r>
              <a:rPr lang="en-GB" sz="2000" smtClean="0"/>
              <a:t>Define two long-short portfolio loading on stocks with </a:t>
            </a:r>
          </a:p>
          <a:p>
            <a:pPr>
              <a:buFont typeface="Wingdings" pitchFamily="2" charset="2"/>
              <a:buNone/>
            </a:pPr>
            <a:r>
              <a:rPr lang="en-GB" sz="2000" smtClean="0"/>
              <a:t>	(i) high direct ownership share (DMF = direct minus fund) </a:t>
            </a:r>
          </a:p>
          <a:p>
            <a:pPr>
              <a:buFont typeface="Wingdings" pitchFamily="2" charset="2"/>
              <a:buNone/>
            </a:pPr>
            <a:r>
              <a:rPr lang="en-GB" sz="2000" smtClean="0"/>
              <a:t>	(ii) high retail trading (RMI = retail minus institutional)</a:t>
            </a:r>
          </a:p>
          <a:p>
            <a:r>
              <a:rPr lang="en-GB" sz="2000" smtClean="0"/>
              <a:t>VAR structure:</a:t>
            </a:r>
          </a:p>
          <a:p>
            <a:pPr>
              <a:buFont typeface="Wingdings" pitchFamily="2" charset="2"/>
              <a:buNone/>
            </a:pPr>
            <a:endParaRPr lang="en-GB" smtClean="0"/>
          </a:p>
        </p:txBody>
      </p:sp>
      <p:sp>
        <p:nvSpPr>
          <p:cNvPr id="5530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F626FF7-A48E-4F26-8F04-103D8BB1BB55}" type="slidenum">
              <a:rPr lang="en-US" smtClean="0"/>
              <a:pPr/>
              <a:t>16</a:t>
            </a:fld>
            <a:endParaRPr lang="en-US" smtClean="0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5486400"/>
            <a:ext cx="5562600" cy="1262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4724400"/>
            <a:ext cx="6248400" cy="742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038600"/>
            <a:ext cx="3219450" cy="771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GB" sz="2400" dirty="0" smtClean="0"/>
              <a:t>Impulse Response to Index Return Shock</a:t>
            </a:r>
            <a:br>
              <a:rPr lang="en-GB" sz="2400" dirty="0" smtClean="0"/>
            </a:br>
            <a:r>
              <a:rPr lang="en-GB" sz="2400" dirty="0" smtClean="0"/>
              <a:t>(</a:t>
            </a:r>
            <a:r>
              <a:rPr lang="en-GB" sz="2000" dirty="0" smtClean="0"/>
              <a:t>DMF = Direct minus Fund    RMI = Retail minus Institutional)</a:t>
            </a:r>
            <a:endParaRPr lang="en-GB" sz="2400" dirty="0" smtClean="0"/>
          </a:p>
        </p:txBody>
      </p:sp>
      <p:sp>
        <p:nvSpPr>
          <p:cNvPr id="563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3809525-7EB3-4921-9C6C-13D71BB7A4BC}" type="slidenum">
              <a:rPr lang="en-US" smtClean="0"/>
              <a:pPr/>
              <a:t>17</a:t>
            </a:fld>
            <a:endParaRPr lang="en-US" smtClean="0"/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14400"/>
            <a:ext cx="7848600" cy="57797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 of VAR Evidence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837113"/>
          </a:xfrm>
        </p:spPr>
        <p:txBody>
          <a:bodyPr/>
          <a:lstStyle/>
          <a:p>
            <a:r>
              <a:rPr lang="en-GB" sz="2400" smtClean="0"/>
              <a:t>Evidence of Granger causality from index returns to the DMF portfolio return</a:t>
            </a:r>
          </a:p>
          <a:p>
            <a:r>
              <a:rPr lang="en-GB" sz="2400" smtClean="0"/>
              <a:t>Find Granger Causality during the two crisis periods, but not before the crisis</a:t>
            </a:r>
          </a:p>
          <a:p>
            <a:r>
              <a:rPr lang="en-GB" sz="2400" smtClean="0"/>
              <a:t>Spill-over occurs (mostly) with a one-day lag</a:t>
            </a:r>
          </a:p>
          <a:p>
            <a:r>
              <a:rPr lang="en-GB" sz="2400" smtClean="0"/>
              <a:t>It is economically large: A 1% index shock causes a DMF return of 0.41% for the DMF portfolio</a:t>
            </a:r>
            <a:endParaRPr lang="en-GB" sz="3200" smtClean="0"/>
          </a:p>
        </p:txBody>
      </p:sp>
      <p:sp>
        <p:nvSpPr>
          <p:cNvPr id="5734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2687EE4-0178-47DC-8820-D2B2F2135E4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 of Findings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837113"/>
          </a:xfrm>
        </p:spPr>
        <p:txBody>
          <a:bodyPr/>
          <a:lstStyle/>
          <a:p>
            <a:r>
              <a:rPr lang="en-GB" sz="2400" smtClean="0"/>
              <a:t>Equity funds were a very important channel for asset contagion from bank stocks to non-financial stocks</a:t>
            </a:r>
          </a:p>
          <a:p>
            <a:r>
              <a:rPr lang="en-GB" sz="2400" smtClean="0"/>
              <a:t>Paradoxically, fire sales are concentrated in the best performing stocks</a:t>
            </a:r>
          </a:p>
          <a:p>
            <a:r>
              <a:rPr lang="en-GB" sz="2400" smtClean="0"/>
              <a:t>(Non-distressed) fund ownership increases a stock’s crisis resilience</a:t>
            </a:r>
          </a:p>
          <a:p>
            <a:r>
              <a:rPr lang="en-GB" sz="2400" smtClean="0"/>
              <a:t>Evidence of more “flight to quality” (retail investor panic) among direct than indirect (fund) investors</a:t>
            </a:r>
            <a:endParaRPr lang="en-GB" smtClean="0"/>
          </a:p>
        </p:txBody>
      </p:sp>
      <p:sp>
        <p:nvSpPr>
          <p:cNvPr id="5837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6A72E9D-41BA-42D2-BC98-3E4B4ED819BA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Implications for Fund Management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4837113"/>
          </a:xfrm>
        </p:spPr>
        <p:txBody>
          <a:bodyPr/>
          <a:lstStyle/>
          <a:p>
            <a:r>
              <a:rPr lang="en-GB" dirty="0" smtClean="0"/>
              <a:t>Information Management</a:t>
            </a:r>
          </a:p>
          <a:p>
            <a:pPr lvl="1"/>
            <a:r>
              <a:rPr lang="en-GB" dirty="0" smtClean="0"/>
              <a:t>Ownership data becomes more widely available</a:t>
            </a:r>
          </a:p>
          <a:p>
            <a:pPr lvl="1"/>
            <a:r>
              <a:rPr lang="en-GB" dirty="0" smtClean="0"/>
              <a:t>Keep updated information on ownership linkages</a:t>
            </a:r>
          </a:p>
          <a:p>
            <a:r>
              <a:rPr lang="en-GB" dirty="0" smtClean="0"/>
              <a:t>Arbitrage Strategies</a:t>
            </a:r>
          </a:p>
          <a:p>
            <a:pPr lvl="1"/>
            <a:r>
              <a:rPr lang="en-GB" dirty="0" smtClean="0"/>
              <a:t>Distressed selling can give rise to large return </a:t>
            </a:r>
            <a:r>
              <a:rPr lang="en-GB" dirty="0" err="1" smtClean="0"/>
              <a:t>premia</a:t>
            </a:r>
            <a:endParaRPr lang="en-GB" dirty="0" smtClean="0"/>
          </a:p>
          <a:p>
            <a:pPr lvl="1"/>
            <a:r>
              <a:rPr lang="en-GB" dirty="0" smtClean="0"/>
              <a:t>Retail investment biases create differential crisis sensitivity</a:t>
            </a:r>
          </a:p>
          <a:p>
            <a:pPr lvl="1"/>
            <a:r>
              <a:rPr lang="en-GB" dirty="0" smtClean="0"/>
              <a:t>Retail investor related mispricing (</a:t>
            </a:r>
            <a:r>
              <a:rPr lang="en-GB" dirty="0" err="1" smtClean="0"/>
              <a:t>Peress</a:t>
            </a:r>
            <a:r>
              <a:rPr lang="en-GB" dirty="0" smtClean="0"/>
              <a:t> and Fang, JF 2009)</a:t>
            </a:r>
          </a:p>
          <a:p>
            <a:r>
              <a:rPr lang="en-GB" dirty="0" smtClean="0"/>
              <a:t>Risk Management</a:t>
            </a:r>
          </a:p>
          <a:p>
            <a:pPr lvl="1"/>
            <a:r>
              <a:rPr lang="en-GB" dirty="0" smtClean="0"/>
              <a:t>Retail ownership is an important stock characteristic capturing additional event/crisis exposure</a:t>
            </a:r>
          </a:p>
        </p:txBody>
      </p:sp>
      <p:sp>
        <p:nvSpPr>
          <p:cNvPr id="6246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1D65C1C-A5C6-43A8-A606-2073E295A969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526213"/>
            <a:ext cx="5257800" cy="331787"/>
          </a:xfrm>
          <a:noFill/>
        </p:spPr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and Swiss Finance Institute     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1|0.4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|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4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3|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4"/>
</p:tagLst>
</file>

<file path=ppt/theme/theme1.xml><?xml version="1.0" encoding="utf-8"?>
<a:theme xmlns:a="http://schemas.openxmlformats.org/drawingml/2006/main" name="myBlends2">
  <a:themeElements>
    <a:clrScheme name="myBlends2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yBlend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yBlends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yBlends2">
  <a:themeElements>
    <a:clrScheme name="myBlends2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yBlend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yBlends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841</Words>
  <Application>Microsoft Office PowerPoint</Application>
  <PresentationFormat>On-screen Show (4:3)</PresentationFormat>
  <Paragraphs>151</Paragraphs>
  <Slides>20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myBlends2</vt:lpstr>
      <vt:lpstr>Blends</vt:lpstr>
      <vt:lpstr>1_myBlends2</vt:lpstr>
      <vt:lpstr>Equation</vt:lpstr>
      <vt:lpstr>Sandy Lai SMU http://www.sandylai-research.com</vt:lpstr>
      <vt:lpstr>Motivation and Key Findings</vt:lpstr>
      <vt:lpstr>Hypotheses</vt:lpstr>
      <vt:lpstr>Measure Contagion Through Fund Ownership </vt:lpstr>
      <vt:lpstr>Data</vt:lpstr>
      <vt:lpstr>Summary Statistics</vt:lpstr>
      <vt:lpstr>From Fund Exposure to Stock Exposure</vt:lpstr>
      <vt:lpstr>Exposed versus Non-Exposed Stocks</vt:lpstr>
      <vt:lpstr>Fund Redemption</vt:lpstr>
      <vt:lpstr>Fund Holding Changes During Crisis</vt:lpstr>
      <vt:lpstr>Relative Underperformance of Exposed Stocks</vt:lpstr>
      <vt:lpstr>H1: Evidence on Fire Sale Hypothesis</vt:lpstr>
      <vt:lpstr>H2: Stock Performance Dependent Fire Sales?</vt:lpstr>
      <vt:lpstr>Matching Evidence on Holding Changes</vt:lpstr>
      <vt:lpstr>H3: Are Stocks with high Fund Share more stable?</vt:lpstr>
      <vt:lpstr>Are Direct Investors more Panic-Prone?</vt:lpstr>
      <vt:lpstr>Impulse Response to Index Return Shock (DMF = Direct minus Fund    RMI = Retail minus Institutional)</vt:lpstr>
      <vt:lpstr>Summary of VAR Evidence</vt:lpstr>
      <vt:lpstr>Summary of Findings</vt:lpstr>
      <vt:lpstr>Implications for Fund Management</vt:lpstr>
    </vt:vector>
  </TitlesOfParts>
  <Company>Haas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 of the Financial System</dc:title>
  <dc:creator>hau</dc:creator>
  <cp:lastModifiedBy>hau</cp:lastModifiedBy>
  <cp:revision>386</cp:revision>
  <dcterms:created xsi:type="dcterms:W3CDTF">2000-09-06T12:51:31Z</dcterms:created>
  <dcterms:modified xsi:type="dcterms:W3CDTF">2012-08-11T11:41:02Z</dcterms:modified>
</cp:coreProperties>
</file>