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71" r:id="rId2"/>
    <p:sldMasterId id="2147483727" r:id="rId3"/>
  </p:sldMasterIdLst>
  <p:notesMasterIdLst>
    <p:notesMasterId r:id="rId29"/>
  </p:notesMasterIdLst>
  <p:handoutMasterIdLst>
    <p:handoutMasterId r:id="rId30"/>
  </p:handoutMasterIdLst>
  <p:sldIdLst>
    <p:sldId id="535" r:id="rId4"/>
    <p:sldId id="538" r:id="rId5"/>
    <p:sldId id="570" r:id="rId6"/>
    <p:sldId id="539" r:id="rId7"/>
    <p:sldId id="542" r:id="rId8"/>
    <p:sldId id="566" r:id="rId9"/>
    <p:sldId id="543" r:id="rId10"/>
    <p:sldId id="546" r:id="rId11"/>
    <p:sldId id="544" r:id="rId12"/>
    <p:sldId id="540" r:id="rId13"/>
    <p:sldId id="541" r:id="rId14"/>
    <p:sldId id="551" r:id="rId15"/>
    <p:sldId id="547" r:id="rId16"/>
    <p:sldId id="548" r:id="rId17"/>
    <p:sldId id="549" r:id="rId18"/>
    <p:sldId id="552" r:id="rId19"/>
    <p:sldId id="561" r:id="rId20"/>
    <p:sldId id="572" r:id="rId21"/>
    <p:sldId id="573" r:id="rId22"/>
    <p:sldId id="555" r:id="rId23"/>
    <p:sldId id="563" r:id="rId24"/>
    <p:sldId id="568" r:id="rId25"/>
    <p:sldId id="569" r:id="rId26"/>
    <p:sldId id="567" r:id="rId27"/>
    <p:sldId id="559" r:id="rId28"/>
  </p:sldIdLst>
  <p:sldSz cx="9144000" cy="6858000" type="screen4x3"/>
  <p:notesSz cx="6797675" cy="9874250"/>
  <p:defaultTextStyle>
    <a:defPPr>
      <a:defRPr lang="en-US"/>
    </a:defPPr>
    <a:lvl1pPr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folHlink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folHlink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folHlink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folHlink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33"/>
    <a:srgbClr val="FF5050"/>
    <a:srgbClr val="FFFFFF"/>
    <a:srgbClr val="FFFF00"/>
    <a:srgbClr val="FFFF99"/>
    <a:srgbClr val="9999FF"/>
    <a:srgbClr val="99FFCC"/>
    <a:srgbClr val="FF33CC"/>
    <a:srgbClr val="99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1" autoAdjust="0"/>
    <p:restoredTop sz="94362" autoAdjust="0"/>
  </p:normalViewPr>
  <p:slideViewPr>
    <p:cSldViewPr snapToObjects="1">
      <p:cViewPr>
        <p:scale>
          <a:sx n="75" d="100"/>
          <a:sy n="75" d="100"/>
        </p:scale>
        <p:origin x="-996" y="528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4" d="100"/>
          <a:sy n="64" d="100"/>
        </p:scale>
        <p:origin x="-2554" y="-77"/>
      </p:cViewPr>
      <p:guideLst>
        <p:guide orient="horz" pos="3110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0" baseline="-25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 baseline="-25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0" baseline="-25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 baseline="-25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459964AE-5C93-4CCC-91DE-D3FF788BCA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5980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89475"/>
            <a:ext cx="498475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4AF9C602-2939-429C-996B-E6F8E81519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59889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F9C602-2939-429C-996B-E6F8E815194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F9C602-2939-429C-996B-E6F8E815194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6.v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7.v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8.v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9.v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0.v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1.v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2.v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3.v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4.v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5.v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6.v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H="1" flipV="1">
            <a:off x="0" y="1588"/>
            <a:ext cx="9144000" cy="1387475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540226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819400" y="990600"/>
            <a:ext cx="579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6377BDE5-EF7F-4904-8CAF-AF593EF365FA}" type="datetime1">
              <a:rPr lang="de-DE"/>
              <a:pPr>
                <a:defRPr/>
              </a:pPr>
              <a:t>15.01.2013</a:t>
            </a:fld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73C420BF-D3BB-4A82-9974-631D937D4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410200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3780" name="Equation" r:id="rId3" imgW="114151" imgH="215619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C5209-7FD4-4A82-9439-BDE01C2A45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4804" name="Equation" r:id="rId3" imgW="114151" imgH="215619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78F7E-1BE9-4230-B73E-252A58DB5F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5828" name="Equation" r:id="rId3" imgW="114151" imgH="215619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98613"/>
            <a:ext cx="40005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A063C-DE6B-40CB-B920-835E7FF88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6852" name="Equation" r:id="rId3" imgW="114151" imgH="215619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EED25-9C5F-4BD4-AC6A-B75B30EA2D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7876" name="Equation" r:id="rId3" imgW="114151" imgH="215619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35718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SFI and University of Geneva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C8751-2FAB-47FF-94BF-5EF5A1A3B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8900" name="Equation" r:id="rId3" imgW="114151" imgH="215619" progId="Equation.3">
              <p:embed/>
            </p:oleObj>
          </a:graphicData>
        </a:graphic>
      </p:graphicFrame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45EC2-C03A-401C-9FDA-F25A1D9A6E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9924" name="Equation" r:id="rId3" imgW="114151" imgH="215619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EFD8E-BC65-4C33-BF22-EC620166C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0948" name="Equation" r:id="rId3" imgW="114151" imgH="215619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0EAE3-B7A5-4529-BE2E-1B78200ABB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1972" name="Equation" r:id="rId3" imgW="114151" imgH="215619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8BE04-B7CA-4849-B18E-0BEEDEACF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2996" name="Equation" r:id="rId3" imgW="114151" imgH="215619" progId="Equation.3">
              <p:embed/>
            </p:oleObj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0"/>
            <a:ext cx="2139950" cy="6132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270625" cy="6132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DB02F-4F9A-4036-956F-24A6CACD35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4020" name="Equation" r:id="rId3" imgW="114151" imgH="215619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712E6-8EAE-4B6D-A49C-AE8FF12AC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5044" name="Equation" r:id="rId3" imgW="114151" imgH="215619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B9801-8DAA-4634-BF0B-9C6BBF061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6068" name="Equation" r:id="rId3" imgW="114151" imgH="215619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90115-D639-4D27-8AB4-A74C2696F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7092" name="Equation" r:id="rId3" imgW="114151" imgH="215619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93A0B-CD50-4538-943B-2B6D8208B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8116" name="Equation" r:id="rId3" imgW="114151" imgH="215619" progId="Equation.3">
              <p:embed/>
            </p:oleObj>
          </a:graphicData>
        </a:graphic>
      </p:graphicFrame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81000" y="0"/>
            <a:ext cx="8562975" cy="6132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90894-68A2-4AAB-8780-C2C26D419E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SFI and University of Geneva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631E4-FFFF-4B4D-9416-0FE471D703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H="1" flipV="1">
            <a:off x="0" y="1588"/>
            <a:ext cx="9144000" cy="1387475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540226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35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953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625FD729-6360-48F5-996A-3C3CBE139B47}" type="datetime1">
              <a:rPr lang="de-DE"/>
              <a:pPr>
                <a:defRPr/>
              </a:pPr>
              <a:t>15.01.2013</a:t>
            </a:fld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 algn="ctr">
              <a:defRPr sz="140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33A669-0274-41DC-9B9F-19991DF502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3C3F9-4197-4EBA-8CCB-54A4B537AE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6E633-A32A-4DBF-862C-68F4F99C79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325" y="1598613"/>
            <a:ext cx="3989388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4113" y="1598613"/>
            <a:ext cx="3990975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AA139-760E-4EE4-9DFE-363E2500E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5BF49-5F44-42A8-9971-9EBB8C9E2E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7C267-DCDF-4384-88A2-228C25B2B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E3B2F-5A54-4BFD-9BB9-C7448ED53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2D26F-91CC-4D60-A040-90E0AE85F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FB3DC-5BF4-41B4-8F29-8B012195C8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5F618-013D-4996-A446-9BFD2B7C97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3088" y="0"/>
            <a:ext cx="2032000" cy="6132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2325" y="0"/>
            <a:ext cx="5948363" cy="6132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8B632-4E7F-4D88-AF27-1A3B3B9D3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H="1" flipV="1">
            <a:off x="0" y="1588"/>
            <a:ext cx="9144000" cy="1387475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540226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819400" y="990600"/>
            <a:ext cx="579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67A679FB-C690-44AA-B58C-FBAB594DCCEE}" type="datetime1">
              <a:rPr lang="de-DE"/>
              <a:pPr>
                <a:defRPr/>
              </a:pPr>
              <a:t>15.01.2013</a:t>
            </a:fld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C8E44FC-881E-46CD-AE7E-D80CB9E6A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23BB9-E36B-47FA-B7A9-A39C92FB0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0D380-90B2-43DB-8BFD-BF0CD8DCA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98613"/>
            <a:ext cx="40005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46E4F-BDAF-408A-8F0B-76F85051C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2F2BF-1239-4150-BB40-6E4CF18BD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F1F69-3EDE-429A-9E14-2FDC5388D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3F2CD-398F-4231-937D-BD9657C3A5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BAB31-8E3A-4B4A-BFF3-3EB48403A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B0705-FD94-4B92-855B-D0523A889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105B8-E0EB-44CC-8BC8-E014512E45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0"/>
            <a:ext cx="2139950" cy="6132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270625" cy="6132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D538D-3C09-4A2E-BA5F-288D91C1E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65F96-6602-4004-9483-B2AC565FA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054FA-819D-4CD9-A7B3-B45D1FAA3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E5122-DAC4-463F-8D1A-907D35315F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192C-F377-4C63-ACAD-FD73631FA4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81000" y="0"/>
            <a:ext cx="8562975" cy="6132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B4329-E4F9-43C5-B382-84047BFFB5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vmlDrawing" Target="../drawings/vmlDrawing17.v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oleObject" Target="../embeddings/oleObject17.bin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vmlDrawing" Target="../drawings/vmlDrawing18.v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oleObject" Target="../embeddings/oleObject18.bin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ChangeArrowheads="1"/>
          </p:cNvSpPr>
          <p:nvPr/>
        </p:nvSpPr>
        <p:spPr bwMode="auto">
          <a:xfrm>
            <a:off x="0" y="5410200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562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1534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9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525" y="6526213"/>
            <a:ext cx="372427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1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err="1"/>
              <a:t>Harald</a:t>
            </a:r>
            <a:r>
              <a:rPr lang="en-US" dirty="0"/>
              <a:t> </a:t>
            </a:r>
            <a:r>
              <a:rPr lang="en-US" dirty="0" err="1"/>
              <a:t>Hau</a:t>
            </a:r>
            <a:r>
              <a:rPr lang="en-US" dirty="0"/>
              <a:t>, SFI and University of Geneva</a:t>
            </a:r>
            <a:r>
              <a:rPr lang="en-GB" dirty="0"/>
              <a:t>        </a:t>
            </a:r>
            <a:endParaRPr lang="en-US" dirty="0"/>
          </a:p>
        </p:txBody>
      </p:sp>
      <p:sp>
        <p:nvSpPr>
          <p:cNvPr id="269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1838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33927408-9C98-47DD-8B5F-E078502EA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9321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102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76" name="Equation" r:id="rId20" imgW="114151" imgH="215619" progId="Equation.3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5103" r:id="rId1"/>
    <p:sldLayoutId id="2147485104" r:id="rId2"/>
    <p:sldLayoutId id="2147485105" r:id="rId3"/>
    <p:sldLayoutId id="2147485106" r:id="rId4"/>
    <p:sldLayoutId id="2147485107" r:id="rId5"/>
    <p:sldLayoutId id="2147485108" r:id="rId6"/>
    <p:sldLayoutId id="2147485109" r:id="rId7"/>
    <p:sldLayoutId id="2147485110" r:id="rId8"/>
    <p:sldLayoutId id="2147485111" r:id="rId9"/>
    <p:sldLayoutId id="2147485112" r:id="rId10"/>
    <p:sldLayoutId id="2147485113" r:id="rId11"/>
    <p:sldLayoutId id="2147485114" r:id="rId12"/>
    <p:sldLayoutId id="2147485115" r:id="rId13"/>
    <p:sldLayoutId id="2147485116" r:id="rId14"/>
    <p:sldLayoutId id="2147485117" r:id="rId15"/>
    <p:sldLayoutId id="2147485118" r:id="rId16"/>
    <p:sldLayoutId id="2147485077" r:id="rId17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rgbClr val="333333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55750" y="0"/>
            <a:ext cx="73882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2325" y="1598613"/>
            <a:ext cx="8132763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525" y="6526213"/>
            <a:ext cx="258127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322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1838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25BDE23F-DCC2-461D-B3DA-DD25EA619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7417" name="Picture 7" descr="Logo"/>
          <p:cNvPicPr>
            <a:picLocks noChangeAspect="1" noChangeArrowheads="1"/>
          </p:cNvPicPr>
          <p:nvPr/>
        </p:nvPicPr>
        <p:blipFill>
          <a:blip r:embed="rId14" cstate="print"/>
          <a:srcRect r="16931" b="27499"/>
          <a:stretch>
            <a:fillRect/>
          </a:stretch>
        </p:blipFill>
        <p:spPr bwMode="auto">
          <a:xfrm>
            <a:off x="0" y="338138"/>
            <a:ext cx="149066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2568" name="Line 8"/>
          <p:cNvSpPr>
            <a:spLocks noChangeShapeType="1"/>
          </p:cNvSpPr>
          <p:nvPr/>
        </p:nvSpPr>
        <p:spPr bwMode="auto">
          <a:xfrm flipV="1">
            <a:off x="1465263" y="896938"/>
            <a:ext cx="7642225" cy="0"/>
          </a:xfrm>
          <a:prstGeom prst="line">
            <a:avLst/>
          </a:prstGeom>
          <a:noFill/>
          <a:ln w="19050">
            <a:solidFill>
              <a:srgbClr val="B40020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22569" name="Line 9"/>
          <p:cNvSpPr>
            <a:spLocks noChangeShapeType="1"/>
          </p:cNvSpPr>
          <p:nvPr/>
        </p:nvSpPr>
        <p:spPr bwMode="auto">
          <a:xfrm>
            <a:off x="1416050" y="849313"/>
            <a:ext cx="7656513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7460" name="Equation" r:id="rId15" imgW="114151" imgH="215619" progId="Equation.3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5119" r:id="rId1"/>
    <p:sldLayoutId id="2147485078" r:id="rId2"/>
    <p:sldLayoutId id="2147485079" r:id="rId3"/>
    <p:sldLayoutId id="2147485080" r:id="rId4"/>
    <p:sldLayoutId id="2147485081" r:id="rId5"/>
    <p:sldLayoutId id="2147485082" r:id="rId6"/>
    <p:sldLayoutId id="2147485083" r:id="rId7"/>
    <p:sldLayoutId id="2147485084" r:id="rId8"/>
    <p:sldLayoutId id="2147485085" r:id="rId9"/>
    <p:sldLayoutId id="2147485086" r:id="rId10"/>
    <p:sldLayoutId id="2147485087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rgbClr val="333333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562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43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98613"/>
            <a:ext cx="81534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9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525" y="6526213"/>
            <a:ext cx="288607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1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269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1838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50C107C3-9420-4127-94F0-A47CE82FA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9321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18434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8484" name="Equation" r:id="rId19" imgW="114151" imgH="215619" progId="Equation.3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5120" r:id="rId1"/>
    <p:sldLayoutId id="2147485088" r:id="rId2"/>
    <p:sldLayoutId id="2147485089" r:id="rId3"/>
    <p:sldLayoutId id="2147485090" r:id="rId4"/>
    <p:sldLayoutId id="2147485091" r:id="rId5"/>
    <p:sldLayoutId id="2147485092" r:id="rId6"/>
    <p:sldLayoutId id="2147485093" r:id="rId7"/>
    <p:sldLayoutId id="2147485094" r:id="rId8"/>
    <p:sldLayoutId id="2147485095" r:id="rId9"/>
    <p:sldLayoutId id="2147485096" r:id="rId10"/>
    <p:sldLayoutId id="2147485097" r:id="rId11"/>
    <p:sldLayoutId id="2147485098" r:id="rId12"/>
    <p:sldLayoutId id="2147485099" r:id="rId13"/>
    <p:sldLayoutId id="2147485100" r:id="rId14"/>
    <p:sldLayoutId id="2147485101" r:id="rId15"/>
    <p:sldLayoutId id="2147485102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rgbClr val="333333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solidFill>
            <a:schemeClr val="bg1"/>
          </a:solidFill>
        </p:spPr>
        <p:txBody>
          <a:bodyPr/>
          <a:lstStyle/>
          <a:p>
            <a:pPr marL="342900" indent="-342900" algn="ctr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4000" b="1" dirty="0" smtClean="0"/>
              <a:t>Bank ratings: </a:t>
            </a:r>
            <a:br>
              <a:rPr lang="en-GB" sz="4000" b="1" dirty="0" smtClean="0"/>
            </a:br>
            <a:r>
              <a:rPr lang="en-GB" sz="3600" b="1" dirty="0" smtClean="0"/>
              <a:t>What determines their quality?</a:t>
            </a: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 smtClean="0"/>
              <a:t>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47C267-DCDF-4384-88A2-228C25B2BBF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81000" y="381000"/>
            <a:ext cx="8534400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en-GB" sz="3600" dirty="0"/>
          </a:p>
          <a:p>
            <a:pPr marL="342900" indent="-342900"/>
            <a:endParaRPr lang="en-GB" sz="3600" dirty="0"/>
          </a:p>
          <a:p>
            <a:pPr marL="342900" indent="-342900"/>
            <a:endParaRPr lang="en-GB" dirty="0"/>
          </a:p>
          <a:p>
            <a:pPr marL="342900" indent="-342900"/>
            <a:endParaRPr lang="en-GB" dirty="0"/>
          </a:p>
          <a:p>
            <a:pPr marL="342900" indent="-342900"/>
            <a:endParaRPr lang="en-GB" dirty="0"/>
          </a:p>
          <a:p>
            <a:pPr marL="342900" indent="-342900"/>
            <a:endParaRPr lang="en-GB" dirty="0"/>
          </a:p>
          <a:p>
            <a:pPr marL="342900" indent="-342900"/>
            <a:endParaRPr lang="en-US" sz="2400" b="0" dirty="0">
              <a:solidFill>
                <a:srgbClr val="333333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0" y="5334000"/>
            <a:ext cx="365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sz="2000" b="0" kern="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Harald</a:t>
            </a:r>
            <a: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b="0" kern="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Hau</a:t>
            </a:r>
            <a: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/>
            </a:r>
            <a:b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University of Geneva and SFI</a:t>
            </a: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http://www.haraldhau.com</a:t>
            </a:r>
          </a:p>
        </p:txBody>
      </p:sp>
      <p:sp>
        <p:nvSpPr>
          <p:cNvPr id="11" name="Title 4"/>
          <p:cNvSpPr txBox="1">
            <a:spLocks/>
          </p:cNvSpPr>
          <p:nvPr/>
        </p:nvSpPr>
        <p:spPr bwMode="auto">
          <a:xfrm>
            <a:off x="3733800" y="5410200"/>
            <a:ext cx="2133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Sam </a:t>
            </a:r>
            <a:r>
              <a:rPr kumimoji="0" lang="en-GB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Langfield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GB" sz="2000" b="0" kern="0" noProof="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ESRB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 bwMode="auto">
          <a:xfrm>
            <a:off x="5867400" y="5410200"/>
            <a:ext cx="3276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David Marques-Ibanez</a:t>
            </a:r>
            <a:b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European Central Bank</a:t>
            </a:r>
            <a:b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" name="Picture 2" descr="http://www.google.fr/url?source=imglanding&amp;ct=img&amp;q=http://3.bp.blogspot.com/-rOXax7GDBlY/TkuN3uO4gfI/AAAAAAAAARc/_7gUV2fZE8s/s1600/SS%2526P+1.gif&amp;sa=X&amp;ei=6_C4T-CzH6ik0AWenKXuBw&amp;ved=0CAwQ8wc4Kw&amp;usg=AFQjCNHOVZDpIN0P9GsimTS8FOSDolgH4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524000"/>
            <a:ext cx="6055625" cy="3657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Why look at bank ratings?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025" y="1295400"/>
            <a:ext cx="8153400" cy="4533900"/>
          </a:xfrm>
        </p:spPr>
        <p:txBody>
          <a:bodyPr/>
          <a:lstStyle/>
          <a:p>
            <a:r>
              <a:rPr lang="en-GB" sz="2400" dirty="0" smtClean="0"/>
              <a:t>Annual issuance in Europe: USD600 billion of unsecured bank debt </a:t>
            </a:r>
          </a:p>
          <a:p>
            <a:r>
              <a:rPr lang="en-GB" sz="2400" dirty="0" smtClean="0"/>
              <a:t>Spectacular rating failures in the 2007–08 crisis expression of a general problem?</a:t>
            </a:r>
          </a:p>
          <a:p>
            <a:r>
              <a:rPr lang="en-GB" sz="2400" dirty="0" smtClean="0"/>
              <a:t>Cornerstone of bank regulation, determine capital requirements for interbank exposure</a:t>
            </a:r>
          </a:p>
          <a:p>
            <a:r>
              <a:rPr lang="en-GB" sz="2400" dirty="0" smtClean="0"/>
              <a:t>Ratings set </a:t>
            </a:r>
            <a:r>
              <a:rPr lang="en-GB" sz="2400" dirty="0" err="1" smtClean="0"/>
              <a:t>investability</a:t>
            </a:r>
            <a:r>
              <a:rPr lang="en-GB" sz="2400" dirty="0" smtClean="0"/>
              <a:t> thresholds for many institutional investors (segment markets)</a:t>
            </a:r>
          </a:p>
          <a:p>
            <a:pPr marL="0" indent="0">
              <a:buNone/>
            </a:pP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Literature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38150" y="1054100"/>
            <a:ext cx="8296276" cy="5118100"/>
          </a:xfrm>
        </p:spPr>
        <p:txBody>
          <a:bodyPr/>
          <a:lstStyle/>
          <a:p>
            <a:r>
              <a:rPr lang="en-GB" sz="2400" dirty="0" smtClean="0"/>
              <a:t>Bank rating inherently difficult:</a:t>
            </a:r>
          </a:p>
          <a:p>
            <a:pPr lvl="1"/>
            <a:r>
              <a:rPr lang="en-GB" sz="1600" dirty="0" smtClean="0"/>
              <a:t>Opacity of banks, increased complexity: Rating disagreement more frequent for banks (Morgan, 2002)</a:t>
            </a:r>
          </a:p>
          <a:p>
            <a:pPr lvl="1"/>
            <a:r>
              <a:rPr lang="en-GB" sz="1600" dirty="0" smtClean="0"/>
              <a:t>Bank business model should matter for rating quality</a:t>
            </a:r>
          </a:p>
          <a:p>
            <a:pPr lvl="1"/>
            <a:r>
              <a:rPr lang="en-GB" sz="1600" dirty="0" smtClean="0"/>
              <a:t>Rating agencies may find it too costly to produce high quality bank ratings</a:t>
            </a:r>
          </a:p>
          <a:p>
            <a:r>
              <a:rPr lang="en-GB" sz="2400" dirty="0" smtClean="0"/>
              <a:t>Conflicts of interest:</a:t>
            </a:r>
          </a:p>
          <a:p>
            <a:pPr lvl="1"/>
            <a:r>
              <a:rPr lang="en-GB" sz="1600" dirty="0" smtClean="0"/>
              <a:t>“Issuer pays model” may lead to complacent ratings (Pagano and Volpin, 2010; White, 2010)</a:t>
            </a:r>
          </a:p>
          <a:p>
            <a:pPr lvl="1"/>
            <a:r>
              <a:rPr lang="en-GB" sz="1600" dirty="0" smtClean="0"/>
              <a:t>Rated firm can “shop for better ratings”</a:t>
            </a:r>
          </a:p>
          <a:p>
            <a:pPr lvl="1"/>
            <a:r>
              <a:rPr lang="en-GB" sz="1600" dirty="0" smtClean="0"/>
              <a:t>Rating agencies can undertake unsolicited ratings</a:t>
            </a:r>
          </a:p>
          <a:p>
            <a:pPr lvl="1"/>
            <a:r>
              <a:rPr lang="en-GB" sz="1600" dirty="0" smtClean="0"/>
              <a:t>Buy side is misled by flawed ratings</a:t>
            </a:r>
          </a:p>
          <a:p>
            <a:r>
              <a:rPr lang="en-GB" sz="2400" dirty="0" smtClean="0"/>
              <a:t>Buy side </a:t>
            </a:r>
            <a:r>
              <a:rPr lang="en-GB" sz="2400" dirty="0"/>
              <a:t>c</a:t>
            </a:r>
            <a:r>
              <a:rPr lang="en-GB" sz="2400" dirty="0" smtClean="0"/>
              <a:t>ollusion with issuers and rating </a:t>
            </a:r>
            <a:r>
              <a:rPr lang="en-GB" sz="2400" dirty="0"/>
              <a:t>a</a:t>
            </a:r>
            <a:r>
              <a:rPr lang="en-GB" sz="2400" dirty="0" smtClean="0"/>
              <a:t>gencies</a:t>
            </a:r>
          </a:p>
          <a:p>
            <a:pPr lvl="1"/>
            <a:r>
              <a:rPr lang="en-GB" sz="1600" dirty="0" smtClean="0"/>
              <a:t>Capital requirements and </a:t>
            </a:r>
            <a:r>
              <a:rPr lang="en-GB" sz="1600" dirty="0" err="1" smtClean="0"/>
              <a:t>investability</a:t>
            </a:r>
            <a:r>
              <a:rPr lang="en-GB" sz="1600" dirty="0" smtClean="0"/>
              <a:t> conditioned on ratings</a:t>
            </a:r>
          </a:p>
          <a:p>
            <a:pPr lvl="1"/>
            <a:r>
              <a:rPr lang="en-GB" sz="1600" dirty="0" smtClean="0"/>
              <a:t>Rating inflation is a collusion with buy side to evade regulatory requirements (Calomiris, 2009; Efing, 2012) </a:t>
            </a:r>
          </a:p>
          <a:p>
            <a:pPr lvl="1"/>
            <a:r>
              <a:rPr lang="en-GB" sz="1600" dirty="0" smtClean="0"/>
              <a:t>Why were so many ABSs on bank balance sheets?  </a:t>
            </a:r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How to measure credit rating (CR) quality?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025" y="1295400"/>
            <a:ext cx="8153400" cy="4533900"/>
          </a:xfrm>
        </p:spPr>
        <p:txBody>
          <a:bodyPr/>
          <a:lstStyle/>
          <a:p>
            <a:r>
              <a:rPr lang="en-GB" sz="2400" dirty="0" smtClean="0"/>
              <a:t>Our measure of bank distress:</a:t>
            </a:r>
          </a:p>
          <a:p>
            <a:endParaRPr lang="en-GB" sz="2400" dirty="0" smtClean="0"/>
          </a:p>
          <a:p>
            <a:pPr algn="ctr">
              <a:buNone/>
            </a:pPr>
            <a:r>
              <a:rPr lang="en-GB" sz="2400" dirty="0" smtClean="0"/>
              <a:t>	</a:t>
            </a:r>
            <a:r>
              <a:rPr lang="en-GB" sz="2400" b="1" u="sng" dirty="0" smtClean="0"/>
              <a:t>EDF: Expected default frequency</a:t>
            </a:r>
          </a:p>
          <a:p>
            <a:pPr algn="ctr">
              <a:buNone/>
            </a:pPr>
            <a:r>
              <a:rPr lang="en-GB" sz="2400" dirty="0" smtClean="0"/>
              <a:t>Use KMV data from Moody’s</a:t>
            </a:r>
          </a:p>
          <a:p>
            <a:endParaRPr lang="en-GB" sz="2400" dirty="0" smtClean="0"/>
          </a:p>
          <a:p>
            <a:r>
              <a:rPr lang="en-GB" sz="2400" dirty="0" smtClean="0"/>
              <a:t>Obtained from a structural model predicting default once the bank asset value hits a default boundary</a:t>
            </a:r>
          </a:p>
          <a:p>
            <a:r>
              <a:rPr lang="en-GB" sz="2400" dirty="0" smtClean="0"/>
              <a:t>Rating quality: How well do bank ratings predict expected default frequencies two years later?</a:t>
            </a:r>
          </a:p>
          <a:p>
            <a:endParaRPr lang="en-GB" sz="2400" dirty="0" smtClean="0"/>
          </a:p>
          <a:p>
            <a:endParaRPr lang="en-GB" sz="2000" dirty="0" smtClean="0"/>
          </a:p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Expected default frequencies (EFDs)</a:t>
            </a:r>
            <a:endParaRPr lang="en-GB" dirty="0"/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691" y="1009012"/>
            <a:ext cx="8149211" cy="539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EDF data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025" y="1295400"/>
            <a:ext cx="8153400" cy="4533900"/>
          </a:xfrm>
        </p:spPr>
        <p:txBody>
          <a:bodyPr/>
          <a:lstStyle/>
          <a:p>
            <a:r>
              <a:rPr lang="en-GB" dirty="0" smtClean="0"/>
              <a:t>EDFs’ distribution dramatically changes in crisis</a:t>
            </a:r>
          </a:p>
          <a:p>
            <a:r>
              <a:rPr lang="en-GB" dirty="0" smtClean="0"/>
              <a:t>Interpretation of credit ratings:</a:t>
            </a:r>
          </a:p>
          <a:p>
            <a:pPr lvl="1"/>
            <a:r>
              <a:rPr lang="en-GB" u="sng" dirty="0" smtClean="0"/>
              <a:t>Cardinal</a:t>
            </a:r>
            <a:r>
              <a:rPr lang="en-GB" dirty="0" smtClean="0"/>
              <a:t>: CRs correspond to absolute EDF –&gt; ratings need to forecast the crisis</a:t>
            </a:r>
          </a:p>
          <a:p>
            <a:pPr lvl="1"/>
            <a:r>
              <a:rPr lang="en-GB" u="sng" dirty="0" smtClean="0"/>
              <a:t>Ordinal</a:t>
            </a:r>
            <a:r>
              <a:rPr lang="en-GB" dirty="0" smtClean="0"/>
              <a:t>: CRs provide ranking of EDFs</a:t>
            </a:r>
          </a:p>
          <a:p>
            <a:pPr lvl="1">
              <a:buNone/>
            </a:pPr>
            <a:r>
              <a:rPr lang="en-GB" dirty="0" smtClean="0"/>
              <a:t>	</a:t>
            </a:r>
            <a:r>
              <a:rPr lang="en-GB" dirty="0"/>
              <a:t>–&gt; </a:t>
            </a:r>
            <a:r>
              <a:rPr lang="en-GB" dirty="0" smtClean="0"/>
              <a:t>only judge relative rating quality or rating consistency	  </a:t>
            </a:r>
          </a:p>
          <a:p>
            <a:r>
              <a:rPr lang="en-GB" dirty="0" smtClean="0"/>
              <a:t>Ordinal approach is the weaker standard:</a:t>
            </a:r>
          </a:p>
          <a:p>
            <a:pPr lvl="1"/>
            <a:r>
              <a:rPr lang="en-GB" dirty="0" smtClean="0"/>
              <a:t>Error defined as the non-parametric difference of the EDF ranking and CR ranking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Rating error as rank change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025" y="1295400"/>
            <a:ext cx="8153400" cy="4533900"/>
          </a:xfrm>
        </p:spPr>
        <p:txBody>
          <a:bodyPr/>
          <a:lstStyle/>
          <a:p>
            <a:r>
              <a:rPr lang="en-GB" sz="2400" dirty="0" smtClean="0"/>
              <a:t>Perfect Rating: Ordering of bank CR corresponds perfectly to ordering of future EDFs</a:t>
            </a:r>
          </a:p>
          <a:p>
            <a:r>
              <a:rPr lang="en-GB" sz="2400" dirty="0" smtClean="0"/>
              <a:t>Arbitrary Rating: No relationship between CR rank and future EDF rank</a:t>
            </a:r>
          </a:p>
          <a:p>
            <a:pPr>
              <a:buNone/>
            </a:pPr>
            <a:endParaRPr lang="en-GB" sz="2400" dirty="0" smtClean="0"/>
          </a:p>
          <a:p>
            <a:r>
              <a:rPr lang="en-GB" sz="2400" i="1" dirty="0" smtClean="0"/>
              <a:t>Non-Directional Error (ORQS)</a:t>
            </a:r>
          </a:p>
          <a:p>
            <a:endParaRPr lang="en-GB" sz="2400" i="1" dirty="0" smtClean="0"/>
          </a:p>
          <a:p>
            <a:endParaRPr lang="en-GB" sz="2400" i="1" dirty="0" smtClean="0"/>
          </a:p>
          <a:p>
            <a:endParaRPr lang="en-GB" sz="2400" i="1" dirty="0" smtClean="0"/>
          </a:p>
          <a:p>
            <a:r>
              <a:rPr lang="en-GB" sz="2400" i="1" dirty="0" smtClean="0"/>
              <a:t>Directional Error (DORQS)</a:t>
            </a:r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" y="3852575"/>
            <a:ext cx="8077200" cy="8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026" y="5518199"/>
            <a:ext cx="8405812" cy="1008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5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How to measure rating error?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025" y="1295400"/>
            <a:ext cx="8153400" cy="4533900"/>
          </a:xfrm>
        </p:spPr>
        <p:txBody>
          <a:bodyPr/>
          <a:lstStyle/>
          <a:p>
            <a:r>
              <a:rPr lang="en-GB" dirty="0" smtClean="0"/>
              <a:t>High rating quality: </a:t>
            </a:r>
          </a:p>
          <a:p>
            <a:pPr lvl="1"/>
            <a:r>
              <a:rPr lang="en-GB" dirty="0" smtClean="0"/>
              <a:t>CR rank and EDF rank are strongly related</a:t>
            </a:r>
          </a:p>
          <a:p>
            <a:pPr lvl="1"/>
            <a:r>
              <a:rPr lang="en-GB" dirty="0" smtClean="0"/>
              <a:t>Scattered along the 45 degree line in a CR-rank EDF rank plot</a:t>
            </a:r>
          </a:p>
          <a:p>
            <a:pPr lvl="1">
              <a:buNone/>
            </a:pPr>
            <a:r>
              <a:rPr lang="en-GB" dirty="0" smtClean="0"/>
              <a:t> </a:t>
            </a:r>
          </a:p>
          <a:p>
            <a:r>
              <a:rPr lang="en-GB" dirty="0" smtClean="0"/>
              <a:t>Low rating quality: </a:t>
            </a:r>
          </a:p>
          <a:p>
            <a:pPr lvl="1"/>
            <a:r>
              <a:rPr lang="en-GB" dirty="0" smtClean="0"/>
              <a:t>CR rank and EDF rank shows no correlation</a:t>
            </a:r>
          </a:p>
          <a:p>
            <a:pPr lvl="1"/>
            <a:r>
              <a:rPr lang="en-GB" dirty="0" smtClean="0"/>
              <a:t>Uniform distribution in the CR rank – EDF rank plot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Bank rating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025" y="1295400"/>
            <a:ext cx="8153400" cy="4533900"/>
          </a:xfrm>
        </p:spPr>
        <p:txBody>
          <a:bodyPr/>
          <a:lstStyle/>
          <a:p>
            <a:r>
              <a:rPr lang="en-GB" sz="2400" dirty="0" smtClean="0"/>
              <a:t>End quarter bank rating data from Moody’s, S&amp;P and Fitch for 1990-2011 on 369 banks headquartered in the US and EU15; ignore subsidiary ratings</a:t>
            </a:r>
          </a:p>
          <a:p>
            <a:pPr lvl="1"/>
            <a:r>
              <a:rPr lang="en-GB" sz="2000" dirty="0" smtClean="0"/>
              <a:t>Uniform rating scale across agencies</a:t>
            </a:r>
          </a:p>
          <a:p>
            <a:pPr lvl="1"/>
            <a:r>
              <a:rPr lang="en-GB" sz="2000" dirty="0" smtClean="0"/>
              <a:t>Further subdivide each grade by rating outlook (if possible)</a:t>
            </a:r>
          </a:p>
          <a:p>
            <a:pPr lvl="1">
              <a:buNone/>
            </a:pPr>
            <a:endParaRPr lang="en-GB" sz="2000" dirty="0" smtClean="0"/>
          </a:p>
          <a:p>
            <a:r>
              <a:rPr lang="en-GB" sz="2400" dirty="0" smtClean="0"/>
              <a:t>Use EDF data from Moody’s (measured two years later)</a:t>
            </a:r>
          </a:p>
          <a:p>
            <a:pPr lvl="1"/>
            <a:r>
              <a:rPr lang="en-GB" sz="2000" dirty="0" smtClean="0"/>
              <a:t>EDF calculations are based on the Merton model</a:t>
            </a:r>
          </a:p>
          <a:p>
            <a:pPr lvl="1"/>
            <a:r>
              <a:rPr lang="en-GB" sz="2000" dirty="0" smtClean="0"/>
              <a:t>Drawing on Moody’s data spares us any parameter choices</a:t>
            </a:r>
          </a:p>
          <a:p>
            <a:pPr lvl="1">
              <a:buNone/>
            </a:pPr>
            <a:endParaRPr lang="en-GB" sz="2400" dirty="0" smtClean="0"/>
          </a:p>
          <a:p>
            <a:r>
              <a:rPr lang="en-GB" sz="2400" dirty="0" smtClean="0"/>
              <a:t>Obtain 21,131 ORQS observations; 75% fall into 2000-2011</a:t>
            </a:r>
          </a:p>
          <a:p>
            <a:endParaRPr lang="en-GB" sz="2400" dirty="0" smtClean="0"/>
          </a:p>
          <a:p>
            <a:pPr lvl="1">
              <a:buNone/>
            </a:pPr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Credit rating rank and EDF rank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0" y="1295400"/>
            <a:ext cx="3519487" cy="4533900"/>
          </a:xfrm>
        </p:spPr>
        <p:txBody>
          <a:bodyPr/>
          <a:lstStyle/>
          <a:p>
            <a:r>
              <a:rPr lang="en-GB" sz="2400" dirty="0" smtClean="0"/>
              <a:t>Uniform distribution in the investment grade range (AAA to BBB-)</a:t>
            </a:r>
          </a:p>
          <a:p>
            <a:r>
              <a:rPr lang="en-GB" sz="2400" dirty="0" smtClean="0"/>
              <a:t>Correlation only for speculation rating range (BB+ to C)</a:t>
            </a:r>
          </a:p>
          <a:p>
            <a:r>
              <a:rPr lang="en-GB" sz="2400" dirty="0"/>
              <a:t>The ORQS is distance from the 45 degree </a:t>
            </a:r>
            <a:r>
              <a:rPr lang="en-GB" sz="2400" dirty="0" smtClean="0"/>
              <a:t>line</a:t>
            </a:r>
            <a:endParaRPr lang="en-GB" sz="2400" dirty="0"/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" y="1057275"/>
            <a:ext cx="4962525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 bwMode="auto">
          <a:xfrm>
            <a:off x="3733800" y="1524000"/>
            <a:ext cx="0" cy="480060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6221413"/>
          <a:ext cx="7239001" cy="609600"/>
        </p:xfrm>
        <a:graphic>
          <a:graphicData uri="http://schemas.openxmlformats.org/drawingml/2006/table">
            <a:tbl>
              <a:tblPr/>
              <a:tblGrid>
                <a:gridCol w="1034143"/>
                <a:gridCol w="1034143"/>
                <a:gridCol w="1034143"/>
                <a:gridCol w="1034143"/>
                <a:gridCol w="1034143"/>
                <a:gridCol w="1034143"/>
                <a:gridCol w="103414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Credit Assessment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AAA to AA-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A+ to A-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BBB+ to BBB-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BB+ to B-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Below B-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unrated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Risk Weight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20%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50%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100%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100%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150%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100%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Credit rating rank and EDF rank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0" y="1295400"/>
            <a:ext cx="3519487" cy="4533900"/>
          </a:xfrm>
        </p:spPr>
        <p:txBody>
          <a:bodyPr/>
          <a:lstStyle/>
          <a:p>
            <a:r>
              <a:rPr lang="en-GB" sz="2400" dirty="0" smtClean="0"/>
              <a:t>Weak correlation between rating rank and EDF rank also for investment grade range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71575"/>
            <a:ext cx="4887883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 bwMode="auto">
          <a:xfrm>
            <a:off x="3886200" y="1524000"/>
            <a:ext cx="0" cy="480060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Rank correlations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71539" y="4229100"/>
            <a:ext cx="7862887" cy="800100"/>
          </a:xfrm>
        </p:spPr>
        <p:txBody>
          <a:bodyPr/>
          <a:lstStyle/>
          <a:p>
            <a:r>
              <a:rPr lang="en-GB" sz="2400" dirty="0" smtClean="0"/>
              <a:t>Investment grades (top and middle tier) contain no information about future EDF</a:t>
            </a:r>
          </a:p>
          <a:p>
            <a:r>
              <a:rPr lang="en-GB" sz="2400" dirty="0" smtClean="0"/>
              <a:t>But Basel II and III impose steep risk weight changes</a:t>
            </a:r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" y="1219200"/>
            <a:ext cx="88011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95399" y="5638800"/>
          <a:ext cx="7239001" cy="609600"/>
        </p:xfrm>
        <a:graphic>
          <a:graphicData uri="http://schemas.openxmlformats.org/drawingml/2006/table">
            <a:tbl>
              <a:tblPr/>
              <a:tblGrid>
                <a:gridCol w="1034143"/>
                <a:gridCol w="1034143"/>
                <a:gridCol w="1034143"/>
                <a:gridCol w="1034143"/>
                <a:gridCol w="1034143"/>
                <a:gridCol w="1034143"/>
                <a:gridCol w="103414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Credit Assessment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AAA to AA-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A+ to A-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BBB+ to BBB-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BB+ to B-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Below B-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unrated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Risk Weight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20%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50%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100%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100%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150%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100%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46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667000" y="3124200"/>
            <a:ext cx="2895600" cy="647700"/>
          </a:xfrm>
          <a:prstGeom prst="rect">
            <a:avLst/>
          </a:prstGeom>
          <a:noFill/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605838" cy="838200"/>
          </a:xfrm>
        </p:spPr>
        <p:txBody>
          <a:bodyPr/>
          <a:lstStyle/>
          <a:p>
            <a:r>
              <a:rPr lang="en-GB" dirty="0" smtClean="0"/>
              <a:t>Alternative measures: TORQS and DORQS</a:t>
            </a:r>
            <a:endParaRPr lang="en-GB" dirty="0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4238" y="1232647"/>
            <a:ext cx="5562600" cy="341555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52400" y="1295400"/>
            <a:ext cx="3271837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 Box-Cox Transform</a:t>
            </a:r>
            <a:r>
              <a:rPr kumimoji="0" lang="en-GB" sz="2400" b="0" i="0" u="none" strike="noStrike" kern="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ORQS to make data more normal: </a:t>
            </a:r>
            <a:r>
              <a:rPr lang="en-GB" sz="2400" b="0" kern="0" dirty="0" smtClean="0">
                <a:solidFill>
                  <a:srgbClr val="333333"/>
                </a:solidFill>
                <a:latin typeface="+mn-lt"/>
              </a:rPr>
              <a:t>TORQS</a:t>
            </a:r>
            <a:endParaRPr kumimoji="0" lang="en-GB" sz="2400" b="0" u="none" strike="noStrike" kern="0" cap="none" spc="0" normalizeH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tabLst/>
              <a:defRPr/>
            </a:pPr>
            <a:endParaRPr kumimoji="0" lang="en-GB" sz="2400" b="0" i="0" u="none" strike="noStrike" kern="0" cap="none" spc="0" normalizeH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 directional measure of rating quality</a:t>
            </a:r>
            <a:r>
              <a:rPr kumimoji="0" lang="en-GB" sz="2400" b="0" i="0" u="none" strike="noStrike" kern="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capture rating bias: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105400"/>
            <a:ext cx="8763000" cy="865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Hypotheses about rating quality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025" y="1295400"/>
            <a:ext cx="8153400" cy="4533900"/>
          </a:xfrm>
        </p:spPr>
        <p:txBody>
          <a:bodyPr/>
          <a:lstStyle/>
          <a:p>
            <a:r>
              <a:rPr lang="en-GB" sz="2400" dirty="0" smtClean="0"/>
              <a:t>H1: Different in crisis and after credit booms?</a:t>
            </a:r>
          </a:p>
          <a:p>
            <a:r>
              <a:rPr lang="en-GB" sz="2400" dirty="0" smtClean="0"/>
              <a:t>H2: Different across agencies and countries?</a:t>
            </a:r>
          </a:p>
          <a:p>
            <a:r>
              <a:rPr lang="en-GB" sz="2400" dirty="0" smtClean="0"/>
              <a:t>H3: Do conflicts of interest matter?</a:t>
            </a:r>
          </a:p>
          <a:p>
            <a:r>
              <a:rPr lang="en-GB" sz="2400" dirty="0" smtClean="0"/>
              <a:t>H4: Do bank characteristics matter?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605838" cy="838200"/>
          </a:xfrm>
        </p:spPr>
        <p:txBody>
          <a:bodyPr/>
          <a:lstStyle/>
          <a:p>
            <a:r>
              <a:rPr lang="en-GB" dirty="0" smtClean="0"/>
              <a:t>H1: Rating quality in crisis and after credit booms?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026" y="5175321"/>
            <a:ext cx="8153400" cy="1350891"/>
          </a:xfrm>
        </p:spPr>
        <p:txBody>
          <a:bodyPr/>
          <a:lstStyle/>
          <a:p>
            <a:r>
              <a:rPr lang="en-GB" sz="2000" dirty="0" smtClean="0">
                <a:solidFill>
                  <a:srgbClr val="FF0000"/>
                </a:solidFill>
              </a:rPr>
              <a:t>Ratings contain </a:t>
            </a:r>
            <a:r>
              <a:rPr lang="en-GB" sz="2000" u="sng" dirty="0" smtClean="0">
                <a:solidFill>
                  <a:srgbClr val="FF0000"/>
                </a:solidFill>
              </a:rPr>
              <a:t>slightly</a:t>
            </a:r>
            <a:r>
              <a:rPr lang="en-GB" sz="2000" dirty="0" smtClean="0">
                <a:solidFill>
                  <a:srgbClr val="FF0000"/>
                </a:solidFill>
              </a:rPr>
              <a:t> more information (in an ordinal sense) during crisis and after strong credit growth (over the last 12 quarters); </a:t>
            </a:r>
            <a:r>
              <a:rPr lang="en-GB" sz="2000" dirty="0" smtClean="0"/>
              <a:t>STD of TORQS = 0.43</a:t>
            </a:r>
            <a:endParaRPr lang="en-GB" sz="2400" dirty="0" smtClean="0"/>
          </a:p>
          <a:p>
            <a:endParaRPr lang="en-GB" sz="2000" dirty="0"/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0" y="990600"/>
            <a:ext cx="6239119" cy="401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026" y="992716"/>
            <a:ext cx="8363479" cy="3488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H2: Rating quality differs across agencies?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026" y="5537993"/>
            <a:ext cx="8153400" cy="658813"/>
          </a:xfrm>
        </p:spPr>
        <p:txBody>
          <a:bodyPr/>
          <a:lstStyle/>
          <a:p>
            <a:r>
              <a:rPr lang="en-GB" sz="2400" dirty="0" smtClean="0">
                <a:solidFill>
                  <a:srgbClr val="FF0000"/>
                </a:solidFill>
              </a:rPr>
              <a:t>S&amp;P ratings show less positive rating inflation</a:t>
            </a:r>
          </a:p>
          <a:p>
            <a:endParaRPr lang="en-GB" sz="2000" dirty="0"/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026" y="4648200"/>
            <a:ext cx="8029575" cy="7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6477000" y="3536950"/>
            <a:ext cx="2333626" cy="94412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851" y="1160463"/>
            <a:ext cx="8364537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H3: Is there conflicts of interest?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026" y="5537993"/>
            <a:ext cx="8153400" cy="658813"/>
          </a:xfrm>
        </p:spPr>
        <p:txBody>
          <a:bodyPr/>
          <a:lstStyle/>
          <a:p>
            <a:r>
              <a:rPr lang="en-GB" sz="2000" dirty="0" smtClean="0">
                <a:solidFill>
                  <a:srgbClr val="FF0000"/>
                </a:solidFill>
              </a:rPr>
              <a:t>ASSB and Size come with rating inflation!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ASSB ex guarantee ignores issuance volume with guarantees</a:t>
            </a:r>
          </a:p>
          <a:p>
            <a:endParaRPr lang="en-GB" sz="20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6705600" y="1905000"/>
            <a:ext cx="2281238" cy="1631950"/>
          </a:xfrm>
          <a:prstGeom prst="rect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6384" y="4837594"/>
            <a:ext cx="8029575" cy="7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Harald Hau, SFI and University of Geneva</a:t>
            </a:r>
            <a:r>
              <a:rPr lang="en-GB" smtClean="0"/>
              <a:t>       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4F631E4-FFFF-4B4D-9416-0FE471D7031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81000" y="0"/>
            <a:ext cx="86058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kern="0" noProof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Effects of bank </a:t>
            </a:r>
            <a:r>
              <a:rPr lang="en-GB" b="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</a:t>
            </a:r>
            <a:r>
              <a:rPr lang="en-GB" b="0" kern="0" noProof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ize and securitization </a:t>
            </a:r>
            <a:r>
              <a:rPr lang="en-GB" b="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</a:t>
            </a:r>
            <a:r>
              <a:rPr lang="en-GB" b="0" kern="0" noProof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usiness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1" y="1112837"/>
            <a:ext cx="7606506" cy="535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Harald Hau, SFI and University of Geneva</a:t>
            </a:r>
            <a:r>
              <a:rPr lang="en-GB" smtClean="0"/>
              <a:t>       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4F631E4-FFFF-4B4D-9416-0FE471D7031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81000" y="0"/>
            <a:ext cx="86058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Bank Size by Rating Error and Rating Revision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226" y="990600"/>
            <a:ext cx="7579374" cy="553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6938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60437"/>
            <a:ext cx="5704889" cy="58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H4: Do bank characteristics matter?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567362" y="1100667"/>
            <a:ext cx="3576638" cy="5229225"/>
          </a:xfrm>
        </p:spPr>
        <p:txBody>
          <a:bodyPr/>
          <a:lstStyle/>
          <a:p>
            <a:pPr>
              <a:buNone/>
            </a:pPr>
            <a:r>
              <a:rPr lang="en-GB" sz="2400" dirty="0" smtClean="0"/>
              <a:t>	</a:t>
            </a:r>
            <a:endParaRPr lang="en-GB" sz="2400" b="1" dirty="0" smtClean="0"/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Traditional banks with higher </a:t>
            </a:r>
            <a:r>
              <a:rPr lang="en-GB" sz="2400" dirty="0" smtClean="0">
                <a:solidFill>
                  <a:srgbClr val="FF0000"/>
                </a:solidFill>
              </a:rPr>
              <a:t>Loan share</a:t>
            </a:r>
            <a:r>
              <a:rPr lang="en-GB" sz="2400" dirty="0" smtClean="0"/>
              <a:t> (relative to assets)  have lower rating error (bank complexity matters?)</a:t>
            </a:r>
          </a:p>
          <a:p>
            <a:r>
              <a:rPr lang="en-GB" sz="2400" dirty="0" smtClean="0"/>
              <a:t>Higher </a:t>
            </a:r>
            <a:r>
              <a:rPr lang="en-GB" sz="2400" dirty="0" smtClean="0">
                <a:solidFill>
                  <a:srgbClr val="FF0000"/>
                </a:solidFill>
              </a:rPr>
              <a:t>trading share </a:t>
            </a:r>
            <a:r>
              <a:rPr lang="en-GB" sz="2400" dirty="0" smtClean="0"/>
              <a:t>in revenue reduced rating error (trading revenue as a crisis hedge?)</a:t>
            </a:r>
            <a:endParaRPr lang="en-GB" sz="20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1185332" y="4741332"/>
            <a:ext cx="2243667" cy="821267"/>
          </a:xfrm>
          <a:prstGeom prst="rect">
            <a:avLst/>
          </a:prstGeom>
          <a:noFill/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Robustness I: What role for agency competition?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638800" y="1066800"/>
            <a:ext cx="3348038" cy="5229225"/>
          </a:xfrm>
        </p:spPr>
        <p:txBody>
          <a:bodyPr/>
          <a:lstStyle/>
          <a:p>
            <a:pPr>
              <a:buNone/>
            </a:pPr>
            <a:r>
              <a:rPr lang="en-GB" sz="2400" dirty="0" smtClean="0"/>
              <a:t>	</a:t>
            </a:r>
            <a:endParaRPr lang="en-GB" sz="2400" b="1" dirty="0" smtClean="0"/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endParaRPr lang="en-GB" sz="1800" dirty="0" smtClean="0"/>
          </a:p>
          <a:p>
            <a:pPr>
              <a:buNone/>
            </a:pPr>
            <a:endParaRPr lang="en-GB" sz="2400" dirty="0" smtClean="0"/>
          </a:p>
          <a:p>
            <a:r>
              <a:rPr lang="en-GB" sz="2400" dirty="0" smtClean="0"/>
              <a:t>Banks with </a:t>
            </a:r>
            <a:r>
              <a:rPr lang="en-GB" sz="2400" dirty="0" smtClean="0">
                <a:solidFill>
                  <a:srgbClr val="FF0000"/>
                </a:solidFill>
              </a:rPr>
              <a:t>Multiple Rating Dummy</a:t>
            </a:r>
            <a:r>
              <a:rPr lang="en-GB" sz="2400" dirty="0" smtClean="0"/>
              <a:t> have systematically lower ratings</a:t>
            </a:r>
          </a:p>
          <a:p>
            <a:r>
              <a:rPr lang="en-GB" sz="2400" dirty="0" smtClean="0"/>
              <a:t>No evidence for “shopping for better ratings”</a:t>
            </a:r>
            <a:endParaRPr lang="en-GB" sz="20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3962400" y="5410200"/>
            <a:ext cx="999573" cy="685800"/>
          </a:xfrm>
          <a:prstGeom prst="rect">
            <a:avLst/>
          </a:prstGeom>
          <a:noFill/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62025"/>
            <a:ext cx="5707063" cy="589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839" y="931333"/>
            <a:ext cx="5300248" cy="548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0"/>
            <a:ext cx="8201026" cy="838200"/>
          </a:xfrm>
        </p:spPr>
        <p:txBody>
          <a:bodyPr/>
          <a:lstStyle/>
          <a:p>
            <a:r>
              <a:rPr lang="en-GB" dirty="0" smtClean="0"/>
              <a:t>Robustness II: Lags of EDF Measurement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528984" y="1447800"/>
            <a:ext cx="3457854" cy="4848225"/>
          </a:xfrm>
        </p:spPr>
        <p:txBody>
          <a:bodyPr/>
          <a:lstStyle/>
          <a:p>
            <a:r>
              <a:rPr lang="en-GB" sz="2400" dirty="0" smtClean="0"/>
              <a:t>Similar bias for </a:t>
            </a:r>
            <a:r>
              <a:rPr lang="en-GB" sz="2400" i="1" dirty="0" smtClean="0"/>
              <a:t>Bank Size</a:t>
            </a:r>
            <a:r>
              <a:rPr lang="en-GB" sz="2400" dirty="0" smtClean="0"/>
              <a:t> and for </a:t>
            </a:r>
            <a:r>
              <a:rPr lang="en-GB" sz="2400" i="1" dirty="0" smtClean="0"/>
              <a:t>ASSB</a:t>
            </a:r>
            <a:r>
              <a:rPr lang="en-GB" sz="2400" dirty="0" smtClean="0"/>
              <a:t> at lags of 0, 4, or 12 quarters</a:t>
            </a:r>
          </a:p>
          <a:p>
            <a:r>
              <a:rPr lang="en-GB" sz="2400" dirty="0" smtClean="0"/>
              <a:t>Same agency biases</a:t>
            </a:r>
          </a:p>
          <a:p>
            <a:endParaRPr lang="en-GB" sz="2400" dirty="0" smtClean="0"/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endParaRPr lang="en-GB" sz="2400" dirty="0" smtClean="0"/>
          </a:p>
          <a:p>
            <a:r>
              <a:rPr lang="en-GB" sz="2400" dirty="0" smtClean="0"/>
              <a:t>Trading share reduces bias</a:t>
            </a:r>
          </a:p>
          <a:p>
            <a:pPr>
              <a:buNone/>
            </a:pPr>
            <a:endParaRPr lang="en-GB" sz="20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395386" y="1646767"/>
            <a:ext cx="2133600" cy="914400"/>
          </a:xfrm>
          <a:prstGeom prst="rect">
            <a:avLst/>
          </a:prstGeom>
          <a:noFill/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395385" y="2561167"/>
            <a:ext cx="2133599" cy="838200"/>
          </a:xfrm>
          <a:prstGeom prst="rect">
            <a:avLst/>
          </a:prstGeom>
          <a:noFill/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534659" y="4724400"/>
            <a:ext cx="905428" cy="457200"/>
          </a:xfrm>
          <a:prstGeom prst="rect">
            <a:avLst/>
          </a:prstGeom>
          <a:noFill/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93800"/>
            <a:ext cx="5775226" cy="5219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382000" cy="838200"/>
          </a:xfrm>
        </p:spPr>
        <p:txBody>
          <a:bodyPr/>
          <a:lstStyle/>
          <a:p>
            <a:r>
              <a:rPr lang="en-GB" dirty="0" smtClean="0"/>
              <a:t>Robustness III: Controlling for Government Support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66040" y="1183745"/>
            <a:ext cx="3120798" cy="5229225"/>
          </a:xfrm>
        </p:spPr>
        <p:txBody>
          <a:bodyPr/>
          <a:lstStyle/>
          <a:p>
            <a:r>
              <a:rPr lang="en-GB" sz="2400" dirty="0" smtClean="0"/>
              <a:t>Is the size effect a “too large to fail” effect?</a:t>
            </a:r>
          </a:p>
          <a:p>
            <a:r>
              <a:rPr lang="en-GB" sz="2400" dirty="0" smtClean="0"/>
              <a:t>Examine Rank difference between “all-in” and “stand-alone” ratings available for Fitch ratings</a:t>
            </a:r>
          </a:p>
          <a:p>
            <a:r>
              <a:rPr lang="en-GB" sz="2400" dirty="0" smtClean="0"/>
              <a:t>This extra variable does not absorb the size effect</a:t>
            </a:r>
            <a:endParaRPr lang="en-GB" sz="20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-16933" y="2641600"/>
            <a:ext cx="2286000" cy="533400"/>
          </a:xfrm>
          <a:prstGeom prst="rect">
            <a:avLst/>
          </a:prstGeom>
          <a:noFill/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176385" y="1752600"/>
            <a:ext cx="1598841" cy="533400"/>
          </a:xfrm>
          <a:prstGeom prst="rect">
            <a:avLst/>
          </a:prstGeom>
          <a:noFill/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Main findings and policy implications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025" y="1066800"/>
            <a:ext cx="8153400" cy="4762500"/>
          </a:xfrm>
        </p:spPr>
        <p:txBody>
          <a:bodyPr/>
          <a:lstStyle/>
          <a:p>
            <a:r>
              <a:rPr lang="en-GB" sz="2400" b="1" dirty="0" smtClean="0"/>
              <a:t>Ratings and bank regulation:</a:t>
            </a:r>
          </a:p>
          <a:p>
            <a:pPr lvl="1"/>
            <a:r>
              <a:rPr lang="en-GB" sz="2000" dirty="0" smtClean="0"/>
              <a:t>Bank credit ratings contain very little or no information for banks with investment rating</a:t>
            </a:r>
          </a:p>
          <a:p>
            <a:pPr lvl="1"/>
            <a:r>
              <a:rPr lang="en-GB" sz="2000" dirty="0"/>
              <a:t>But Basel II and III impose steep risk weight </a:t>
            </a:r>
            <a:r>
              <a:rPr lang="en-GB" sz="2000" dirty="0" smtClean="0"/>
              <a:t>changes across rating buckets</a:t>
            </a:r>
            <a:endParaRPr lang="en-GB" sz="2000" dirty="0"/>
          </a:p>
          <a:p>
            <a:pPr lvl="2"/>
            <a:r>
              <a:rPr lang="en-GB" sz="1600" dirty="0" smtClean="0"/>
              <a:t>This regulatory privilege has no empirical justification: it looks arbitrary and could lead to market distortions</a:t>
            </a:r>
          </a:p>
          <a:p>
            <a:pPr lvl="1">
              <a:buNone/>
            </a:pPr>
            <a:endParaRPr lang="en-GB" sz="2000" dirty="0" smtClean="0"/>
          </a:p>
          <a:p>
            <a:r>
              <a:rPr lang="en-GB" sz="2400" b="1" dirty="0" smtClean="0"/>
              <a:t>Ratings and conflict of interest:</a:t>
            </a:r>
          </a:p>
          <a:p>
            <a:pPr lvl="1"/>
            <a:r>
              <a:rPr lang="en-GB" sz="2000" dirty="0" smtClean="0"/>
              <a:t>Rating agencies give large banks and those providing securitization revenue better ratings</a:t>
            </a:r>
          </a:p>
          <a:p>
            <a:pPr lvl="1"/>
            <a:r>
              <a:rPr lang="en-GB" sz="2000" dirty="0" smtClean="0"/>
              <a:t>Rating biases are a serious competitive distortion in favour of large banks; reinforcing the “too big to fail problem” </a:t>
            </a:r>
          </a:p>
          <a:p>
            <a:pPr lvl="1"/>
            <a:r>
              <a:rPr lang="en-GB" sz="2000" dirty="0" smtClean="0"/>
              <a:t>Competition (Multiple Ratings) correlates with less favourable ratings</a:t>
            </a:r>
            <a:endParaRPr lang="en-GB" dirty="0" smtClean="0"/>
          </a:p>
          <a:p>
            <a:pPr lvl="1">
              <a:buNone/>
            </a:pP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5530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1026" y="0"/>
            <a:ext cx="8153400" cy="838200"/>
          </a:xfrm>
        </p:spPr>
        <p:txBody>
          <a:bodyPr/>
          <a:lstStyle/>
          <a:p>
            <a:r>
              <a:rPr lang="en-GB" dirty="0" smtClean="0"/>
              <a:t>Policy implications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025" y="1295400"/>
            <a:ext cx="8153400" cy="4533900"/>
          </a:xfrm>
        </p:spPr>
        <p:txBody>
          <a:bodyPr/>
          <a:lstStyle/>
          <a:p>
            <a:r>
              <a:rPr lang="en-GB" sz="2400" b="1" dirty="0" smtClean="0"/>
              <a:t>Rating agency reform:</a:t>
            </a:r>
          </a:p>
          <a:p>
            <a:pPr lvl="1"/>
            <a:r>
              <a:rPr lang="en-GB" sz="2000" dirty="0" smtClean="0"/>
              <a:t>Extending Liability (Dodd-Frank act) seems have failed (SEC withdrew proposal on ABS)</a:t>
            </a:r>
          </a:p>
          <a:p>
            <a:pPr lvl="1"/>
            <a:r>
              <a:rPr lang="en-GB" sz="2000" dirty="0" smtClean="0"/>
              <a:t>Low quality of bank ratings make it impossible to create pecuniary incentives for better ratings</a:t>
            </a:r>
          </a:p>
          <a:p>
            <a:pPr lvl="1"/>
            <a:r>
              <a:rPr lang="en-GB" sz="2000" dirty="0" smtClean="0"/>
              <a:t>Rating paid by user unlikely to work if buy-side has additional agency problems (Calomiris, 2011, Efing 2012)</a:t>
            </a:r>
          </a:p>
          <a:p>
            <a:pPr lvl="1">
              <a:buNone/>
            </a:pPr>
            <a:endParaRPr lang="en-GB" sz="2000" dirty="0" smtClean="0"/>
          </a:p>
          <a:p>
            <a:r>
              <a:rPr lang="en-GB" sz="2400" b="1" dirty="0" smtClean="0"/>
              <a:t>What policy to recommend?</a:t>
            </a:r>
            <a:endParaRPr lang="en-GB" sz="2000" b="1" dirty="0" smtClean="0"/>
          </a:p>
          <a:p>
            <a:pPr lvl="1"/>
            <a:r>
              <a:rPr lang="en-GB" sz="2000" dirty="0" smtClean="0"/>
              <a:t>Improve bank disclosure; thus reduce dependence on rating agencies</a:t>
            </a:r>
          </a:p>
          <a:p>
            <a:pPr lvl="1"/>
            <a:r>
              <a:rPr lang="en-GB" sz="2000" dirty="0" err="1" smtClean="0"/>
              <a:t>Bloechlinger</a:t>
            </a:r>
            <a:r>
              <a:rPr lang="en-GB" sz="2000" dirty="0" smtClean="0"/>
              <a:t>, </a:t>
            </a:r>
            <a:r>
              <a:rPr lang="en-GB" sz="2000" dirty="0" err="1" smtClean="0"/>
              <a:t>Leippold</a:t>
            </a:r>
            <a:r>
              <a:rPr lang="en-GB" sz="2000" dirty="0" smtClean="0"/>
              <a:t> and </a:t>
            </a:r>
            <a:r>
              <a:rPr lang="en-GB" sz="2000" dirty="0" err="1" smtClean="0"/>
              <a:t>Maire</a:t>
            </a:r>
            <a:r>
              <a:rPr lang="en-GB" sz="2000" dirty="0" smtClean="0"/>
              <a:t> (2012) show that better ratings can be constructed based only on public data </a:t>
            </a:r>
          </a:p>
          <a:p>
            <a:pPr>
              <a:buNone/>
            </a:pPr>
            <a:endParaRPr lang="en-GB" sz="2400" dirty="0" smtClean="0"/>
          </a:p>
          <a:p>
            <a:endParaRPr lang="en-GB" sz="2400" dirty="0" smtClean="0"/>
          </a:p>
          <a:p>
            <a:pPr lvl="1">
              <a:buNone/>
            </a:pP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Blends2">
  <a:themeElements>
    <a:clrScheme name="myBlends2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yBlends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yBlends2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Blends2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Blends2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myBlends2">
  <a:themeElements>
    <a:clrScheme name="myBlends2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yBlends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yBlends2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Blends2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Blends2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3075</TotalTime>
  <Words>1276</Words>
  <Application>Microsoft Office PowerPoint</Application>
  <PresentationFormat>On-screen Show (4:3)</PresentationFormat>
  <Paragraphs>217</Paragraphs>
  <Slides>25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myBlends2</vt:lpstr>
      <vt:lpstr>Blends</vt:lpstr>
      <vt:lpstr>1_myBlends2</vt:lpstr>
      <vt:lpstr>Equation</vt:lpstr>
      <vt:lpstr>    Bank ratings:  What determines their quality? </vt:lpstr>
      <vt:lpstr>Why look at bank ratings?</vt:lpstr>
      <vt:lpstr>Literature</vt:lpstr>
      <vt:lpstr>How to measure credit rating (CR) quality?</vt:lpstr>
      <vt:lpstr>Expected default frequencies (EFDs)</vt:lpstr>
      <vt:lpstr>EDF data features</vt:lpstr>
      <vt:lpstr>Rating error as rank change</vt:lpstr>
      <vt:lpstr>How to measure rating error?</vt:lpstr>
      <vt:lpstr>Bank rating data</vt:lpstr>
      <vt:lpstr>Credit rating rank and EDF rank</vt:lpstr>
      <vt:lpstr>Credit rating rank and EDF rank</vt:lpstr>
      <vt:lpstr>Rank correlations</vt:lpstr>
      <vt:lpstr>Alternative measures: TORQS and DORQS</vt:lpstr>
      <vt:lpstr>Hypotheses about rating quality</vt:lpstr>
      <vt:lpstr>H1: Rating quality in crisis and after credit booms? </vt:lpstr>
      <vt:lpstr>H2: Rating quality differs across agencies?</vt:lpstr>
      <vt:lpstr>H3: Is there conflicts of interest?</vt:lpstr>
      <vt:lpstr>Slide 18</vt:lpstr>
      <vt:lpstr>Slide 19</vt:lpstr>
      <vt:lpstr>H4: Do bank characteristics matter?</vt:lpstr>
      <vt:lpstr>Robustness I: What role for agency competition?</vt:lpstr>
      <vt:lpstr>Robustness II: Lags of EDF Measurement</vt:lpstr>
      <vt:lpstr>Robustness III: Controlling for Government Support</vt:lpstr>
      <vt:lpstr>Main findings and policy implications</vt:lpstr>
      <vt:lpstr>Policy implications</vt:lpstr>
    </vt:vector>
  </TitlesOfParts>
  <Company>Haas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 of the Financial System</dc:title>
  <dc:creator>hau</dc:creator>
  <cp:lastModifiedBy>hau</cp:lastModifiedBy>
  <cp:revision>660</cp:revision>
  <dcterms:created xsi:type="dcterms:W3CDTF">2000-09-06T12:51:31Z</dcterms:created>
  <dcterms:modified xsi:type="dcterms:W3CDTF">2013-01-15T10:41:04Z</dcterms:modified>
</cp:coreProperties>
</file>