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  <p:sldMasterId id="2147483671" r:id="rId2"/>
    <p:sldMasterId id="2147483727" r:id="rId3"/>
  </p:sldMasterIdLst>
  <p:notesMasterIdLst>
    <p:notesMasterId r:id="rId28"/>
  </p:notesMasterIdLst>
  <p:handoutMasterIdLst>
    <p:handoutMasterId r:id="rId29"/>
  </p:handoutMasterIdLst>
  <p:sldIdLst>
    <p:sldId id="517" r:id="rId4"/>
    <p:sldId id="519" r:id="rId5"/>
    <p:sldId id="527" r:id="rId6"/>
    <p:sldId id="520" r:id="rId7"/>
    <p:sldId id="521" r:id="rId8"/>
    <p:sldId id="522" r:id="rId9"/>
    <p:sldId id="528" r:id="rId10"/>
    <p:sldId id="530" r:id="rId11"/>
    <p:sldId id="531" r:id="rId12"/>
    <p:sldId id="532" r:id="rId13"/>
    <p:sldId id="535" r:id="rId14"/>
    <p:sldId id="536" r:id="rId15"/>
    <p:sldId id="549" r:id="rId16"/>
    <p:sldId id="523" r:id="rId17"/>
    <p:sldId id="533" r:id="rId18"/>
    <p:sldId id="534" r:id="rId19"/>
    <p:sldId id="513" r:id="rId20"/>
    <p:sldId id="514" r:id="rId21"/>
    <p:sldId id="539" r:id="rId22"/>
    <p:sldId id="541" r:id="rId23"/>
    <p:sldId id="542" r:id="rId24"/>
    <p:sldId id="552" r:id="rId25"/>
    <p:sldId id="545" r:id="rId26"/>
    <p:sldId id="547" r:id="rId27"/>
  </p:sldIdLst>
  <p:sldSz cx="9144000" cy="6858000" type="screen4x3"/>
  <p:notesSz cx="6797675" cy="9874250"/>
  <p:defaultTextStyle>
    <a:defPPr>
      <a:defRPr lang="en-US"/>
    </a:defPPr>
    <a:lvl1pPr algn="ctr" rtl="0" fontAlgn="base">
      <a:spcBef>
        <a:spcPct val="20000"/>
      </a:spcBef>
      <a:spcAft>
        <a:spcPct val="0"/>
      </a:spcAft>
      <a:buClr>
        <a:schemeClr val="folHlink"/>
      </a:buClr>
      <a:buSzPct val="60000"/>
      <a:buFont typeface="Wingdings" pitchFamily="2" charset="2"/>
      <a:defRPr sz="2800" b="1" kern="1200">
        <a:solidFill>
          <a:schemeClr val="folHlink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20000"/>
      </a:spcBef>
      <a:spcAft>
        <a:spcPct val="0"/>
      </a:spcAft>
      <a:buClr>
        <a:schemeClr val="folHlink"/>
      </a:buClr>
      <a:buSzPct val="60000"/>
      <a:buFont typeface="Wingdings" pitchFamily="2" charset="2"/>
      <a:defRPr sz="2800" b="1" kern="1200">
        <a:solidFill>
          <a:schemeClr val="folHlink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20000"/>
      </a:spcBef>
      <a:spcAft>
        <a:spcPct val="0"/>
      </a:spcAft>
      <a:buClr>
        <a:schemeClr val="folHlink"/>
      </a:buClr>
      <a:buSzPct val="60000"/>
      <a:buFont typeface="Wingdings" pitchFamily="2" charset="2"/>
      <a:defRPr sz="2800" b="1" kern="1200">
        <a:solidFill>
          <a:schemeClr val="folHlink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20000"/>
      </a:spcBef>
      <a:spcAft>
        <a:spcPct val="0"/>
      </a:spcAft>
      <a:buClr>
        <a:schemeClr val="folHlink"/>
      </a:buClr>
      <a:buSzPct val="60000"/>
      <a:buFont typeface="Wingdings" pitchFamily="2" charset="2"/>
      <a:defRPr sz="2800" b="1" kern="1200">
        <a:solidFill>
          <a:schemeClr val="folHlink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20000"/>
      </a:spcBef>
      <a:spcAft>
        <a:spcPct val="0"/>
      </a:spcAft>
      <a:buClr>
        <a:schemeClr val="folHlink"/>
      </a:buClr>
      <a:buSzPct val="60000"/>
      <a:buFont typeface="Wingdings" pitchFamily="2" charset="2"/>
      <a:defRPr sz="2800" b="1" kern="1200">
        <a:solidFill>
          <a:schemeClr val="folHlink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folHlink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folHlink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folHlink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folHlink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FF9933"/>
    <a:srgbClr val="FF5050"/>
    <a:srgbClr val="FFFFFF"/>
    <a:srgbClr val="FFFF00"/>
    <a:srgbClr val="FFFF99"/>
    <a:srgbClr val="9999FF"/>
    <a:srgbClr val="99FFCC"/>
    <a:srgbClr val="FF33CC"/>
    <a:srgbClr val="99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12" autoAdjust="0"/>
    <p:restoredTop sz="94324" autoAdjust="0"/>
  </p:normalViewPr>
  <p:slideViewPr>
    <p:cSldViewPr>
      <p:cViewPr varScale="1">
        <p:scale>
          <a:sx n="59" d="100"/>
          <a:sy n="59" d="100"/>
        </p:scale>
        <p:origin x="-1420" y="-56"/>
      </p:cViewPr>
      <p:guideLst>
        <p:guide orient="horz" pos="2160"/>
        <p:guide pos="29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-2554" y="-77"/>
      </p:cViewPr>
      <p:guideLst>
        <p:guide orient="horz" pos="3110"/>
        <p:guide pos="2141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200" b="0" baseline="-250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 b="0" baseline="-250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80538"/>
            <a:ext cx="29464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200" b="0" baseline="-250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380538"/>
            <a:ext cx="29464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 b="0" baseline="-250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459964AE-5C93-4CCC-91DE-D3FF788BCA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0275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89475"/>
            <a:ext cx="4984750" cy="444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80538"/>
            <a:ext cx="29464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380538"/>
            <a:ext cx="29464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4AF9C602-2939-429C-996B-E6F8E81519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 txBox="1">
            <a:spLocks noGrp="1" noChangeArrowheads="1"/>
          </p:cNvSpPr>
          <p:nvPr/>
        </p:nvSpPr>
        <p:spPr bwMode="auto">
          <a:xfrm>
            <a:off x="3851275" y="9380538"/>
            <a:ext cx="29464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53D95CB7-C4C8-4B8F-863E-519E0B6C4108}" type="slidenum">
              <a:rPr lang="en-US" sz="1200" b="0">
                <a:solidFill>
                  <a:schemeClr val="tx1"/>
                </a:solidFill>
                <a:latin typeface="Times New Roman" pitchFamily="18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en-US" sz="12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3.v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4.v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5.v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6.v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7.v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8.v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9.v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0.v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1.v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2.v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3.v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4.v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5.v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6.v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 flipH="1" flipV="1">
            <a:off x="0" y="1588"/>
            <a:ext cx="9144000" cy="1387475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l="100000" b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0" y="540226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7033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819400" y="990600"/>
            <a:ext cx="5791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7034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6377BDE5-EF7F-4904-8CAF-AF593EF365FA}" type="datetime1">
              <a:rPr lang="de-DE"/>
              <a:pPr>
                <a:defRPr/>
              </a:pPr>
              <a:t>11.08.2012</a:t>
            </a:fld>
            <a:endParaRPr lang="de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73C420BF-D3BB-4A82-9974-631D937D47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5410200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6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73730" name="Equation" r:id="rId3" imgW="114120" imgH="215640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C5209-7FD4-4A82-9439-BDE01C2A45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6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74754" name="Equation" r:id="rId3" imgW="114120" imgH="215640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78F7E-1BE9-4230-B73E-252A58DB5F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7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75778" name="Equation" r:id="rId3" imgW="114120" imgH="215640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98613"/>
            <a:ext cx="40005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598613"/>
            <a:ext cx="40005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A063C-DE6B-40CB-B920-835E7FF885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9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76802" name="Equation" r:id="rId3" imgW="114120" imgH="215640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EED25-9C5F-4BD4-AC6A-B75B30EA2D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4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5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77826" name="Equation" r:id="rId3" imgW="114120" imgH="215640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35718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SFI and University of Geneva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C8751-2FAB-47FF-94BF-5EF5A1A3B9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4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78850" name="Equation" r:id="rId3" imgW="114120" imgH="215640" progId="Equation.3">
              <p:embed/>
            </p:oleObj>
          </a:graphicData>
        </a:graphic>
      </p:graphicFrame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45EC2-C03A-401C-9FDA-F25A1D9A6E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7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79874" name="Equation" r:id="rId3" imgW="114120" imgH="215640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EFD8E-BC65-4C33-BF22-EC620166C0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7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80898" name="Equation" r:id="rId3" imgW="114120" imgH="215640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B0EAE3-B7A5-4529-BE2E-1B78200ABB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6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81922" name="Equation" r:id="rId3" imgW="114120" imgH="215640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D8BE04-B7CA-4849-B18E-0BEEDEACF3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6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82946" name="Equation" r:id="rId3" imgW="114120" imgH="215640" progId="Equation.3">
              <p:embed/>
            </p:oleObj>
          </a:graphicData>
        </a:graphic>
      </p:graphicFrame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4025" y="0"/>
            <a:ext cx="2139950" cy="61325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0"/>
            <a:ext cx="6270625" cy="61325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DB02F-4F9A-4036-956F-24A6CACD35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8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83970" name="Equation" r:id="rId3" imgW="114120" imgH="215640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62975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98613"/>
            <a:ext cx="40005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59861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0100" y="394176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10" name="Rectangle 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712E6-8EAE-4B6D-A49C-AE8FF12ACF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9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84994" name="Equation" r:id="rId3" imgW="114120" imgH="215640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381000" y="0"/>
            <a:ext cx="8562975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9861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59861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10100" y="394176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B9801-8DAA-4634-BF0B-9C6BBF0618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8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86018" name="Equation" r:id="rId3" imgW="114120" imgH="215640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62975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598613"/>
            <a:ext cx="40005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59861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0100" y="394176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10" name="Rectangle 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90115-D639-4D27-8AB4-A74C2696F0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7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87042" name="Equation" r:id="rId3" imgW="114120" imgH="215640" progId="Equation.3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62975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598613"/>
            <a:ext cx="40005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598613"/>
            <a:ext cx="40005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93A0B-CD50-4538-943B-2B6D8208B7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4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5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88066" name="Equation" r:id="rId3" imgW="114120" imgH="215640" progId="Equation.3">
              <p:embed/>
            </p:oleObj>
          </a:graphicData>
        </a:graphic>
      </p:graphicFrame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81000" y="0"/>
            <a:ext cx="8562975" cy="61325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525" y="6526213"/>
            <a:ext cx="2886075" cy="331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90894-68A2-4AAB-8780-C2C26D419E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SFI and University of Geneva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F631E4-FFFF-4B4D-9416-0FE471D703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 flipH="1" flipV="1">
            <a:off x="0" y="1588"/>
            <a:ext cx="9144000" cy="1387475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l="100000" b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0" y="540226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2358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4953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625FD729-6360-48F5-996A-3C3CBE139B47}" type="datetime1">
              <a:rPr lang="de-DE"/>
              <a:pPr>
                <a:defRPr/>
              </a:pPr>
              <a:t>11.08.2012</a:t>
            </a:fld>
            <a:endParaRPr lang="de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 algn="ctr">
              <a:defRPr sz="1400"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E33A669-0274-41DC-9B9F-19991DF502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       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93C3F9-4197-4EBA-8CCB-54A4B537AE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       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C6E633-A32A-4DBF-862C-68F4F99C79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325" y="1598613"/>
            <a:ext cx="3989388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4113" y="1598613"/>
            <a:ext cx="3990975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       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FAA139-760E-4EE4-9DFE-363E2500ED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       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A5BF49-5F44-42A8-9971-9EBB8C9E2E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       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47C267-DCDF-4384-88A2-228C25B2BB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       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4E3B2F-5A54-4BFD-9BB9-C7448ED538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       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72D26F-91CC-4D60-A040-90E0AE85FA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       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FB3DC-5BF4-41B4-8F29-8B012195C8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       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55F618-013D-4996-A446-9BFD2B7C97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23088" y="0"/>
            <a:ext cx="2032000" cy="61325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2325" y="0"/>
            <a:ext cx="5948363" cy="61325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       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8B632-4E7F-4D88-AF27-1A3B3B9D3D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 flipH="1" flipV="1">
            <a:off x="0" y="1588"/>
            <a:ext cx="9144000" cy="1387475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l="100000" b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0" y="540226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7033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819400" y="990600"/>
            <a:ext cx="5791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7034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67A679FB-C690-44AA-B58C-FBAB594DCCEE}" type="datetime1">
              <a:rPr lang="de-DE"/>
              <a:pPr>
                <a:defRPr/>
              </a:pPr>
              <a:t>11.08.2012</a:t>
            </a:fld>
            <a:endParaRPr lang="de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1C8E44FC-881E-46CD-AE7E-D80CB9E6AD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323BB9-E36B-47FA-B7A9-A39C92FB05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E0D380-90B2-43DB-8BFD-BF0CD8DCAB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98613"/>
            <a:ext cx="40005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598613"/>
            <a:ext cx="40005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046E4F-BDAF-408A-8F0B-76F85051CC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2F2BF-1239-4150-BB40-6E4CF18BD1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1F1F69-3EDE-429A-9E14-2FDC5388D6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63F2CD-398F-4231-937D-BD9657C3A5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1BAB31-8E3A-4B4A-BFF3-3EB48403A0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B0705-FD94-4B92-855B-D0523A889C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C105B8-E0EB-44CC-8BC8-E014512E45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4025" y="0"/>
            <a:ext cx="2139950" cy="61325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0"/>
            <a:ext cx="6270625" cy="61325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3D538D-3C09-4A2E-BA5F-288D91C1EF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62975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98613"/>
            <a:ext cx="40005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59861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0100" y="394176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165F96-6602-4004-9483-B2AC565FA5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381000" y="0"/>
            <a:ext cx="8562975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9861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59861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10100" y="394176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B054FA-819D-4CD9-A7B3-B45D1FAA36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62975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598613"/>
            <a:ext cx="40005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59861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0100" y="3941763"/>
            <a:ext cx="40005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6E5122-DAC4-463F-8D1A-907D35315F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62975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598613"/>
            <a:ext cx="40005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598613"/>
            <a:ext cx="40005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D192C-F377-4C63-ACAD-FD73631FA4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81000" y="0"/>
            <a:ext cx="8562975" cy="61325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CB4329-E4F9-43C5-B382-84047BFFB5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vmlDrawing" Target="../drawings/vmlDrawing1.v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vmlDrawing" Target="../drawings/vmlDrawing17.v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oleObject" Target="../embeddings/oleObject17.bin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vmlDrawing" Target="../drawings/vmlDrawing18.v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19" Type="http://schemas.openxmlformats.org/officeDocument/2006/relationships/oleObject" Target="../embeddings/oleObject18.bin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ChangeArrowheads="1"/>
          </p:cNvSpPr>
          <p:nvPr/>
        </p:nvSpPr>
        <p:spPr bwMode="auto">
          <a:xfrm>
            <a:off x="0" y="5410200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0"/>
            <a:ext cx="85629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153400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69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525" y="6526213"/>
            <a:ext cx="3724275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bg1"/>
                </a:solidFill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© Harald Hau, SFI and University of Geneva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269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1838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tx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33927408-9C98-47DD-8B5F-E078502EA7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69321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1026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26" name="Equation" r:id="rId20" imgW="114120" imgH="215640" progId="Equation.3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5103" r:id="rId1"/>
    <p:sldLayoutId id="2147485104" r:id="rId2"/>
    <p:sldLayoutId id="2147485105" r:id="rId3"/>
    <p:sldLayoutId id="2147485106" r:id="rId4"/>
    <p:sldLayoutId id="2147485107" r:id="rId5"/>
    <p:sldLayoutId id="2147485108" r:id="rId6"/>
    <p:sldLayoutId id="2147485109" r:id="rId7"/>
    <p:sldLayoutId id="2147485110" r:id="rId8"/>
    <p:sldLayoutId id="2147485111" r:id="rId9"/>
    <p:sldLayoutId id="2147485112" r:id="rId10"/>
    <p:sldLayoutId id="2147485113" r:id="rId11"/>
    <p:sldLayoutId id="2147485114" r:id="rId12"/>
    <p:sldLayoutId id="2147485115" r:id="rId13"/>
    <p:sldLayoutId id="2147485116" r:id="rId14"/>
    <p:sldLayoutId id="2147485117" r:id="rId15"/>
    <p:sldLayoutId id="2147485118" r:id="rId16"/>
    <p:sldLayoutId id="2147485077" r:id="rId17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800">
          <a:solidFill>
            <a:srgbClr val="333333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400">
          <a:solidFill>
            <a:srgbClr val="333333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rgbClr val="333333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rgbClr val="333333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rgbClr val="333333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555750" y="0"/>
            <a:ext cx="73882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741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2325" y="1598613"/>
            <a:ext cx="8132763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525" y="6526213"/>
            <a:ext cx="2581275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GB"/>
              <a:t>        </a:t>
            </a:r>
            <a:endParaRPr lang="en-US"/>
          </a:p>
        </p:txBody>
      </p:sp>
      <p:sp>
        <p:nvSpPr>
          <p:cNvPr id="3225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1838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tx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25BDE23F-DCC2-461D-B3DA-DD25EA619E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7417" name="Picture 7" descr="Logo"/>
          <p:cNvPicPr>
            <a:picLocks noChangeAspect="1" noChangeArrowheads="1"/>
          </p:cNvPicPr>
          <p:nvPr/>
        </p:nvPicPr>
        <p:blipFill>
          <a:blip r:embed="rId14" cstate="print"/>
          <a:srcRect r="16931" b="27499"/>
          <a:stretch>
            <a:fillRect/>
          </a:stretch>
        </p:blipFill>
        <p:spPr bwMode="auto">
          <a:xfrm>
            <a:off x="0" y="338138"/>
            <a:ext cx="1490663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2568" name="Line 8"/>
          <p:cNvSpPr>
            <a:spLocks noChangeShapeType="1"/>
          </p:cNvSpPr>
          <p:nvPr/>
        </p:nvSpPr>
        <p:spPr bwMode="auto">
          <a:xfrm flipV="1">
            <a:off x="1465263" y="896938"/>
            <a:ext cx="7642225" cy="0"/>
          </a:xfrm>
          <a:prstGeom prst="line">
            <a:avLst/>
          </a:prstGeom>
          <a:noFill/>
          <a:ln w="19050">
            <a:solidFill>
              <a:srgbClr val="B40020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322569" name="Line 9"/>
          <p:cNvSpPr>
            <a:spLocks noChangeShapeType="1"/>
          </p:cNvSpPr>
          <p:nvPr/>
        </p:nvSpPr>
        <p:spPr bwMode="auto">
          <a:xfrm>
            <a:off x="1416050" y="849313"/>
            <a:ext cx="7656513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17410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7410" name="Equation" r:id="rId15" imgW="114120" imgH="215640" progId="Equation.3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5119" r:id="rId1"/>
    <p:sldLayoutId id="2147485078" r:id="rId2"/>
    <p:sldLayoutId id="2147485079" r:id="rId3"/>
    <p:sldLayoutId id="2147485080" r:id="rId4"/>
    <p:sldLayoutId id="2147485081" r:id="rId5"/>
    <p:sldLayoutId id="2147485082" r:id="rId6"/>
    <p:sldLayoutId id="2147485083" r:id="rId7"/>
    <p:sldLayoutId id="2147485084" r:id="rId8"/>
    <p:sldLayoutId id="2147485085" r:id="rId9"/>
    <p:sldLayoutId id="2147485086" r:id="rId10"/>
    <p:sldLayoutId id="2147485087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800">
          <a:solidFill>
            <a:srgbClr val="333333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400">
          <a:solidFill>
            <a:srgbClr val="333333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rgbClr val="333333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rgbClr val="333333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rgbClr val="333333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ChangeArrowheads="1"/>
          </p:cNvSpPr>
          <p:nvPr/>
        </p:nvSpPr>
        <p:spPr bwMode="auto">
          <a:xfrm>
            <a:off x="0" y="5434013"/>
            <a:ext cx="9144000" cy="14478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3399">
                  <a:gamma/>
                  <a:tint val="0"/>
                  <a:invGamma/>
                </a:srgbClr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4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0"/>
            <a:ext cx="85629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843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98613"/>
            <a:ext cx="8153400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69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525" y="6526213"/>
            <a:ext cx="2886075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bg1"/>
                </a:solidFill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© Harald Hau, INSEAD</a:t>
            </a:r>
            <a:r>
              <a:rPr lang="en-GB"/>
              <a:t>        </a:t>
            </a:r>
            <a:endParaRPr lang="en-US"/>
          </a:p>
        </p:txBody>
      </p:sp>
      <p:sp>
        <p:nvSpPr>
          <p:cNvPr id="269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1838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tx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50C107C3-9420-4127-94F0-A47CE82FA9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69321" name="Line 9"/>
          <p:cNvSpPr>
            <a:spLocks noChangeShapeType="1"/>
          </p:cNvSpPr>
          <p:nvPr/>
        </p:nvSpPr>
        <p:spPr bwMode="auto">
          <a:xfrm>
            <a:off x="457200" y="838200"/>
            <a:ext cx="845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 type="diamond" w="sm" len="sm"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aphicFrame>
        <p:nvGraphicFramePr>
          <p:cNvPr id="18434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8434" name="Equation" r:id="rId19" imgW="114120" imgH="215640" progId="Equation.3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5120" r:id="rId1"/>
    <p:sldLayoutId id="2147485088" r:id="rId2"/>
    <p:sldLayoutId id="2147485089" r:id="rId3"/>
    <p:sldLayoutId id="2147485090" r:id="rId4"/>
    <p:sldLayoutId id="2147485091" r:id="rId5"/>
    <p:sldLayoutId id="2147485092" r:id="rId6"/>
    <p:sldLayoutId id="2147485093" r:id="rId7"/>
    <p:sldLayoutId id="2147485094" r:id="rId8"/>
    <p:sldLayoutId id="2147485095" r:id="rId9"/>
    <p:sldLayoutId id="2147485096" r:id="rId10"/>
    <p:sldLayoutId id="2147485097" r:id="rId11"/>
    <p:sldLayoutId id="2147485098" r:id="rId12"/>
    <p:sldLayoutId id="2147485099" r:id="rId13"/>
    <p:sldLayoutId id="2147485100" r:id="rId14"/>
    <p:sldLayoutId id="2147485101" r:id="rId15"/>
    <p:sldLayoutId id="2147485102" r:id="rId1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800">
          <a:solidFill>
            <a:srgbClr val="333333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400">
          <a:solidFill>
            <a:srgbClr val="333333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rgbClr val="333333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rgbClr val="333333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rgbClr val="333333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rgbClr val="333333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4"/>
          <p:cNvSpPr>
            <a:spLocks noGrp="1"/>
          </p:cNvSpPr>
          <p:nvPr>
            <p:ph type="ctrTitle" idx="4294967295"/>
          </p:nvPr>
        </p:nvSpPr>
        <p:spPr>
          <a:xfrm>
            <a:off x="4724400" y="5638800"/>
            <a:ext cx="4419600" cy="1066800"/>
          </a:xfrm>
        </p:spPr>
        <p:txBody>
          <a:bodyPr/>
          <a:lstStyle/>
          <a:p>
            <a:pPr algn="ctr"/>
            <a:r>
              <a:rPr lang="en-GB" sz="2000" dirty="0" smtClean="0">
                <a:solidFill>
                  <a:srgbClr val="FF0000"/>
                </a:solidFill>
              </a:rPr>
              <a:t>Sandy Lai</a:t>
            </a:r>
            <a:br>
              <a:rPr lang="en-GB" sz="2000" dirty="0" smtClean="0">
                <a:solidFill>
                  <a:srgbClr val="FF0000"/>
                </a:solidFill>
              </a:rPr>
            </a:br>
            <a:r>
              <a:rPr lang="en-GB" sz="2000" dirty="0" smtClean="0">
                <a:solidFill>
                  <a:srgbClr val="FF0000"/>
                </a:solidFill>
              </a:rPr>
              <a:t>SMU</a:t>
            </a:r>
            <a:br>
              <a:rPr lang="en-GB" sz="2000" dirty="0" smtClean="0">
                <a:solidFill>
                  <a:srgbClr val="FF0000"/>
                </a:solidFill>
              </a:rPr>
            </a:br>
            <a:r>
              <a:rPr lang="en-GB" sz="2000" dirty="0" smtClean="0">
                <a:solidFill>
                  <a:srgbClr val="FF0000"/>
                </a:solidFill>
              </a:rPr>
              <a:t>http://www.sandylai-research.com</a:t>
            </a:r>
          </a:p>
        </p:txBody>
      </p:sp>
      <p:sp>
        <p:nvSpPr>
          <p:cNvPr id="37891" name="Rectangle 7"/>
          <p:cNvSpPr txBox="1">
            <a:spLocks noGrp="1" noChangeArrowheads="1"/>
          </p:cNvSpPr>
          <p:nvPr/>
        </p:nvSpPr>
        <p:spPr bwMode="auto">
          <a:xfrm>
            <a:off x="68580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4E7CCDA3-83C2-4550-85CC-28678E1807EA}" type="slidenum">
              <a:rPr lang="en-US" sz="1400" b="0">
                <a:solidFill>
                  <a:schemeClr val="tx1"/>
                </a:solidFill>
                <a:latin typeface="Tahoma" pitchFamily="34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en-US" sz="1400" b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37892" name="Rectangle 5"/>
          <p:cNvSpPr>
            <a:spLocks noChangeArrowheads="1"/>
          </p:cNvSpPr>
          <p:nvPr/>
        </p:nvSpPr>
        <p:spPr bwMode="auto">
          <a:xfrm>
            <a:off x="381000" y="685800"/>
            <a:ext cx="8534400" cy="575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/>
            <a:r>
              <a:rPr lang="en-GB" sz="3600" dirty="0"/>
              <a:t>Real Effects of Stock </a:t>
            </a:r>
            <a:r>
              <a:rPr lang="en-GB" sz="3600" dirty="0" err="1" smtClean="0"/>
              <a:t>Underpricing</a:t>
            </a:r>
            <a:endParaRPr lang="en-GB" sz="3600" dirty="0"/>
          </a:p>
          <a:p>
            <a:pPr marL="342900" indent="-342900"/>
            <a:endParaRPr lang="en-GB" sz="3600" dirty="0"/>
          </a:p>
          <a:p>
            <a:pPr marL="342900" indent="-342900"/>
            <a:endParaRPr lang="en-GB" sz="3600" dirty="0"/>
          </a:p>
          <a:p>
            <a:pPr marL="342900" indent="-342900"/>
            <a:endParaRPr lang="en-GB" dirty="0"/>
          </a:p>
          <a:p>
            <a:pPr marL="342900" indent="-342900"/>
            <a:endParaRPr lang="en-GB" dirty="0"/>
          </a:p>
          <a:p>
            <a:pPr marL="342900" indent="-342900"/>
            <a:endParaRPr lang="en-GB" dirty="0"/>
          </a:p>
          <a:p>
            <a:pPr marL="342900" indent="-342900"/>
            <a:endParaRPr lang="en-GB" dirty="0"/>
          </a:p>
          <a:p>
            <a:pPr marL="342900" indent="-342900"/>
            <a:endParaRPr lang="en-US" sz="2400" b="0" dirty="0">
              <a:solidFill>
                <a:srgbClr val="333333"/>
              </a:solidFill>
            </a:endParaRPr>
          </a:p>
        </p:txBody>
      </p:sp>
      <p:sp>
        <p:nvSpPr>
          <p:cNvPr id="7" name="Title 4"/>
          <p:cNvSpPr txBox="1">
            <a:spLocks/>
          </p:cNvSpPr>
          <p:nvPr/>
        </p:nvSpPr>
        <p:spPr bwMode="auto">
          <a:xfrm>
            <a:off x="685800" y="5562600"/>
            <a:ext cx="365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sz="2000" b="0" kern="0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Harald</a:t>
            </a:r>
            <a:r>
              <a:rPr lang="en-GB" sz="2000" b="0" kern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sz="2000" b="0" kern="0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Hau</a:t>
            </a:r>
            <a:r>
              <a:rPr lang="en-GB" sz="2000" b="0" kern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/>
            </a:r>
            <a:br>
              <a:rPr lang="en-GB" sz="2000" b="0" kern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</a:br>
            <a:r>
              <a:rPr lang="en-GB" sz="2000" b="0" kern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University of Geneva and SFI</a:t>
            </a:r>
          </a:p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sz="2000" b="0" kern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http://www.haraldhau.com</a:t>
            </a:r>
          </a:p>
        </p:txBody>
      </p:sp>
      <p:sp>
        <p:nvSpPr>
          <p:cNvPr id="37894" name="Rectangle 7"/>
          <p:cNvSpPr>
            <a:spLocks noChangeArrowheads="1"/>
          </p:cNvSpPr>
          <p:nvPr/>
        </p:nvSpPr>
        <p:spPr bwMode="auto">
          <a:xfrm>
            <a:off x="5105400" y="1600200"/>
            <a:ext cx="2590800" cy="76200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marL="342900" indent="-342900"/>
            <a:endParaRPr lang="en-GB"/>
          </a:p>
        </p:txBody>
      </p:sp>
      <p:pic>
        <p:nvPicPr>
          <p:cNvPr id="3789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1295400"/>
            <a:ext cx="5681662" cy="444016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62975" cy="838200"/>
          </a:xfrm>
        </p:spPr>
        <p:txBody>
          <a:bodyPr/>
          <a:lstStyle/>
          <a:p>
            <a:r>
              <a:rPr lang="en-GB" dirty="0" smtClean="0"/>
              <a:t>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153400" cy="4533900"/>
          </a:xfrm>
        </p:spPr>
        <p:txBody>
          <a:bodyPr/>
          <a:lstStyle/>
          <a:p>
            <a:r>
              <a:rPr lang="en-GB" sz="2400" dirty="0" smtClean="0"/>
              <a:t>Motivation: </a:t>
            </a:r>
          </a:p>
          <a:p>
            <a:pPr lvl="1"/>
            <a:r>
              <a:rPr lang="en-GB" dirty="0" smtClean="0"/>
              <a:t>What role for real investment does the stock market play?</a:t>
            </a:r>
          </a:p>
          <a:p>
            <a:r>
              <a:rPr lang="en-GB" sz="2400" dirty="0" smtClean="0"/>
              <a:t>Research method</a:t>
            </a:r>
          </a:p>
          <a:p>
            <a:pPr lvl="1"/>
            <a:r>
              <a:rPr lang="en-GB" dirty="0" smtClean="0"/>
              <a:t>General identification problems and our idea</a:t>
            </a:r>
          </a:p>
          <a:p>
            <a:pPr lvl="1"/>
            <a:r>
              <a:rPr lang="en-GB" dirty="0" smtClean="0"/>
              <a:t>Data and exposure measurement </a:t>
            </a:r>
          </a:p>
          <a:p>
            <a:pPr lvl="1"/>
            <a:r>
              <a:rPr lang="en-GB" dirty="0" smtClean="0"/>
              <a:t>Fire sale concentration in high return stocks</a:t>
            </a:r>
          </a:p>
          <a:p>
            <a:r>
              <a:rPr lang="en-GB" sz="2400" dirty="0" smtClean="0"/>
              <a:t>Real effects of stock </a:t>
            </a:r>
            <a:r>
              <a:rPr lang="en-GB" sz="2400" dirty="0" err="1" smtClean="0"/>
              <a:t>underpricing</a:t>
            </a:r>
            <a:r>
              <a:rPr lang="en-GB" sz="2400" dirty="0" smtClean="0"/>
              <a:t> on investment and employment</a:t>
            </a:r>
          </a:p>
          <a:p>
            <a:r>
              <a:rPr lang="en-GB" sz="2400" dirty="0" smtClean="0"/>
              <a:t>Transmission channel: Financially constrained firms</a:t>
            </a:r>
          </a:p>
          <a:p>
            <a:r>
              <a:rPr lang="en-GB" sz="2400" dirty="0" smtClean="0"/>
              <a:t>Summary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525" y="6526213"/>
            <a:ext cx="5629275" cy="33178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 and Swiss Finance Institute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BC5209-7FD4-4A82-9439-BDE01C2A457A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62975" cy="838200"/>
          </a:xfrm>
        </p:spPr>
        <p:txBody>
          <a:bodyPr/>
          <a:lstStyle/>
          <a:p>
            <a:r>
              <a:rPr lang="en-GB" dirty="0" smtClean="0"/>
              <a:t>Role of the Stock Market?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153400" cy="4533900"/>
          </a:xfrm>
        </p:spPr>
        <p:txBody>
          <a:bodyPr/>
          <a:lstStyle/>
          <a:p>
            <a:r>
              <a:rPr lang="en-GB" sz="2400" dirty="0" smtClean="0">
                <a:solidFill>
                  <a:srgbClr val="FF0000"/>
                </a:solidFill>
              </a:rPr>
              <a:t>Stock market is a “side show”: </a:t>
            </a:r>
            <a:r>
              <a:rPr lang="en-GB" sz="2400" dirty="0" smtClean="0"/>
              <a:t>Firm’s real investment decisions are not affected by stock market valuation (Blanchard, Summers)</a:t>
            </a:r>
          </a:p>
          <a:p>
            <a:r>
              <a:rPr lang="en-GB" sz="2400" dirty="0" smtClean="0">
                <a:solidFill>
                  <a:srgbClr val="FF0000"/>
                </a:solidFill>
              </a:rPr>
              <a:t>“External Monitoring Tool”</a:t>
            </a:r>
            <a:r>
              <a:rPr lang="en-GB" sz="2400" dirty="0" smtClean="0"/>
              <a:t>: Stock prices are an external monitoring tool; stock valuations condition the availability of external finance and therefore investment at least for firms dependent on external finance (</a:t>
            </a:r>
            <a:r>
              <a:rPr lang="en-GB" sz="2400" dirty="0" err="1" smtClean="0"/>
              <a:t>Tirole</a:t>
            </a:r>
            <a:r>
              <a:rPr lang="en-GB" sz="2400" dirty="0" smtClean="0"/>
              <a:t>)</a:t>
            </a:r>
          </a:p>
          <a:p>
            <a:r>
              <a:rPr lang="en-GB" sz="2400" dirty="0" smtClean="0"/>
              <a:t>Issues:</a:t>
            </a:r>
          </a:p>
          <a:p>
            <a:pPr lvl="1"/>
            <a:r>
              <a:rPr lang="en-GB" sz="2000" dirty="0" smtClean="0"/>
              <a:t>Equity market listing has enormously expended relative to GDP: Why?</a:t>
            </a:r>
          </a:p>
          <a:p>
            <a:pPr lvl="1"/>
            <a:r>
              <a:rPr lang="en-GB" sz="2000" dirty="0" smtClean="0"/>
              <a:t>How important is financial market development for investment efficiency (growth)  </a:t>
            </a:r>
            <a:endParaRPr lang="en-GB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525" y="6526213"/>
            <a:ext cx="5629275" cy="33178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 and Swiss Finance Institute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BC5209-7FD4-4A82-9439-BDE01C2A457A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62975" cy="838200"/>
          </a:xfrm>
        </p:spPr>
        <p:txBody>
          <a:bodyPr/>
          <a:lstStyle/>
          <a:p>
            <a:r>
              <a:rPr lang="en-GB" dirty="0" smtClean="0"/>
              <a:t>Methodological Issues 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153400" cy="4533900"/>
          </a:xfrm>
        </p:spPr>
        <p:txBody>
          <a:bodyPr/>
          <a:lstStyle/>
          <a:p>
            <a:r>
              <a:rPr lang="en-GB" dirty="0" err="1" smtClean="0">
                <a:solidFill>
                  <a:srgbClr val="FF0000"/>
                </a:solidFill>
              </a:rPr>
              <a:t>Endogeneity</a:t>
            </a:r>
            <a:r>
              <a:rPr lang="en-GB" dirty="0" smtClean="0">
                <a:solidFill>
                  <a:srgbClr val="FF0000"/>
                </a:solidFill>
              </a:rPr>
              <a:t> Issue: </a:t>
            </a:r>
            <a:r>
              <a:rPr lang="en-GB" dirty="0" smtClean="0"/>
              <a:t>Changing investment opportunities may drive both stock market value and investment?</a:t>
            </a:r>
          </a:p>
          <a:p>
            <a:r>
              <a:rPr lang="en-GB" dirty="0" smtClean="0"/>
              <a:t>Need a mispricing event to </a:t>
            </a:r>
            <a:r>
              <a:rPr lang="en-GB" dirty="0" smtClean="0">
                <a:solidFill>
                  <a:srgbClr val="FF0000"/>
                </a:solidFill>
              </a:rPr>
              <a:t>identify causal effect </a:t>
            </a:r>
            <a:r>
              <a:rPr lang="en-GB" dirty="0" smtClean="0"/>
              <a:t>of stock pricing on investment</a:t>
            </a:r>
          </a:p>
          <a:p>
            <a:r>
              <a:rPr lang="en-GB" dirty="0" smtClean="0"/>
              <a:t>Problem: Markets are relatively efficient and there are few mispricing proxies which reliably identify mispricing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525" y="6526213"/>
            <a:ext cx="5629275" cy="33178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 and Swiss Finance Institute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BC5209-7FD4-4A82-9439-BDE01C2A457A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62975" cy="838200"/>
          </a:xfrm>
        </p:spPr>
        <p:txBody>
          <a:bodyPr/>
          <a:lstStyle/>
          <a:p>
            <a:r>
              <a:rPr lang="en-GB" dirty="0" smtClean="0"/>
              <a:t>Methodological Issues II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153400" cy="4533900"/>
          </a:xfrm>
        </p:spPr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What are ideal instruments?</a:t>
            </a:r>
          </a:p>
          <a:p>
            <a:pPr lvl="1"/>
            <a:r>
              <a:rPr lang="en-GB" sz="2800" dirty="0" smtClean="0"/>
              <a:t>Mispricing proxy should be orthogonal to investment opportunities </a:t>
            </a:r>
          </a:p>
          <a:p>
            <a:pPr lvl="2"/>
            <a:r>
              <a:rPr lang="en-GB" dirty="0" smtClean="0"/>
              <a:t>(mispricing measures in the previous literature are not)</a:t>
            </a:r>
          </a:p>
          <a:p>
            <a:pPr lvl="1"/>
            <a:r>
              <a:rPr lang="en-GB" sz="2800" dirty="0" smtClean="0"/>
              <a:t>Mispricing proxy should be unrelated to firm characteristics </a:t>
            </a:r>
          </a:p>
          <a:p>
            <a:pPr lvl="2"/>
            <a:r>
              <a:rPr lang="en-GB" dirty="0" smtClean="0"/>
              <a:t>(because firm characteristics relate to agency problems, which might also drive investment behaviour)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525" y="6526213"/>
            <a:ext cx="5629275" cy="33178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 and Swiss Finance Institute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BC5209-7FD4-4A82-9439-BDE01C2A457A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62975" cy="838200"/>
          </a:xfrm>
        </p:spPr>
        <p:txBody>
          <a:bodyPr/>
          <a:lstStyle/>
          <a:p>
            <a:r>
              <a:rPr lang="en-GB" dirty="0" smtClean="0"/>
              <a:t>Our Idea: Mispricing due to Fund Fire Sales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153400" cy="4533900"/>
          </a:xfrm>
        </p:spPr>
        <p:txBody>
          <a:bodyPr/>
          <a:lstStyle/>
          <a:p>
            <a:r>
              <a:rPr lang="en-GB" sz="2400" dirty="0" smtClean="0"/>
              <a:t>2007-2008  financial crisis as experiment:</a:t>
            </a:r>
          </a:p>
          <a:p>
            <a:pPr lvl="1"/>
            <a:r>
              <a:rPr lang="en-GB" sz="2000" dirty="0" smtClean="0"/>
              <a:t>Some equity funds had large fund losses due to portfolio holdings in bank stocks</a:t>
            </a:r>
          </a:p>
          <a:p>
            <a:pPr lvl="1"/>
            <a:r>
              <a:rPr lang="en-GB" sz="2000" dirty="0" smtClean="0"/>
              <a:t>Large fund losses imply investor redemptions (fund outflows); exposed funds need to sell also their non-financial stocks; </a:t>
            </a:r>
          </a:p>
          <a:p>
            <a:pPr lvl="1"/>
            <a:r>
              <a:rPr lang="en-GB" sz="2000" dirty="0" smtClean="0"/>
              <a:t>Such fire sales imply large (exogenous) under-pricing for stocks with distressed fund owners</a:t>
            </a:r>
          </a:p>
          <a:p>
            <a:pPr lvl="1"/>
            <a:r>
              <a:rPr lang="en-GB" sz="2000" dirty="0" smtClean="0"/>
              <a:t>Can compare investment behaviour of underpriced stocks with correctly priced stocks in the same industry</a:t>
            </a:r>
          </a:p>
          <a:p>
            <a:r>
              <a:rPr lang="en-GB" sz="2400" dirty="0" smtClean="0"/>
              <a:t>Non-financial stock holdings of distressed (exposed) funds are a random treatment effect unrelated to the investment opportunities of the firm</a:t>
            </a:r>
          </a:p>
          <a:p>
            <a:r>
              <a:rPr lang="en-GB" sz="2400" dirty="0" smtClean="0"/>
              <a:t>Identification of mispricing is not based on firm characteristics, but on fund holdings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525" y="6526213"/>
            <a:ext cx="5629275" cy="33178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 and Swiss Finance Institute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BC5209-7FD4-4A82-9439-BDE01C2A457A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40"/>
          <p:cNvSpPr/>
          <p:nvPr/>
        </p:nvSpPr>
        <p:spPr bwMode="auto">
          <a:xfrm>
            <a:off x="838200" y="1295400"/>
            <a:ext cx="2819400" cy="1295400"/>
          </a:xfrm>
          <a:prstGeom prst="ellipse">
            <a:avLst/>
          </a:prstGeom>
          <a:solidFill>
            <a:schemeClr val="bg1">
              <a:alpha val="0"/>
            </a:schemeClr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</a:pPr>
            <a:endParaRPr kumimoji="0" lang="en-GB" sz="2800" b="1" i="0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62975" cy="838200"/>
          </a:xfrm>
        </p:spPr>
        <p:txBody>
          <a:bodyPr/>
          <a:lstStyle/>
          <a:p>
            <a:r>
              <a:rPr lang="en-GB" dirty="0" smtClean="0"/>
              <a:t>Our Idea: Mispricing due to Fund Fire Sales 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525" y="6526213"/>
            <a:ext cx="5629275" cy="33178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 and Swiss Finance Institute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BC5209-7FD4-4A82-9439-BDE01C2A457A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 bwMode="auto">
          <a:xfrm>
            <a:off x="2438400" y="1600200"/>
            <a:ext cx="914400" cy="9144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</a:pPr>
            <a:endParaRPr kumimoji="0" lang="en-GB" sz="2800" b="1" i="0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85698" y="1524000"/>
            <a:ext cx="1990901" cy="769441"/>
          </a:xfrm>
          <a:prstGeom prst="rect">
            <a:avLst/>
          </a:prstGeom>
          <a:solidFill>
            <a:srgbClr val="FF9933"/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tx1"/>
                </a:solidFill>
              </a:rPr>
              <a:t>Fund A</a:t>
            </a:r>
          </a:p>
          <a:p>
            <a:r>
              <a:rPr lang="en-GB" sz="2000" dirty="0" smtClean="0">
                <a:solidFill>
                  <a:schemeClr val="tx1"/>
                </a:solidFill>
              </a:rPr>
              <a:t>( exposed)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71800" y="4114800"/>
            <a:ext cx="1463862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Stock 1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4800600" y="4114800"/>
            <a:ext cx="1463863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Stock 2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6629400" y="4114800"/>
            <a:ext cx="1463863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Stock 3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258429" y="4114800"/>
            <a:ext cx="1861407" cy="461665"/>
          </a:xfrm>
          <a:prstGeom prst="rect">
            <a:avLst/>
          </a:prstGeom>
          <a:solidFill>
            <a:srgbClr val="FF5050"/>
          </a:solidFill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2400" dirty="0" smtClean="0"/>
              <a:t>Bank Stock</a:t>
            </a:r>
            <a:endParaRPr lang="en-GB" sz="2400" dirty="0"/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>
            <a:off x="1371600" y="2514600"/>
            <a:ext cx="762000" cy="1524000"/>
          </a:xfrm>
          <a:prstGeom prst="straightConnector1">
            <a:avLst/>
          </a:prstGeom>
          <a:noFill/>
          <a:ln w="41275" cap="flat" cmpd="sng" algn="ctr">
            <a:solidFill>
              <a:schemeClr val="tx1"/>
            </a:solidFill>
            <a:prstDash val="solid"/>
            <a:round/>
            <a:headEnd type="none" w="lg" len="lg"/>
            <a:tailEnd type="triangle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5029200" y="2514600"/>
            <a:ext cx="304800" cy="1524000"/>
          </a:xfrm>
          <a:prstGeom prst="straightConnector1">
            <a:avLst/>
          </a:prstGeom>
          <a:noFill/>
          <a:ln w="41275" cap="flat" cmpd="sng" algn="ctr">
            <a:solidFill>
              <a:schemeClr val="tx1"/>
            </a:solidFill>
            <a:prstDash val="solid"/>
            <a:round/>
            <a:headEnd type="none" w="lg" len="lg"/>
            <a:tailEnd type="triangle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2438400" y="2514600"/>
            <a:ext cx="914400" cy="1524000"/>
          </a:xfrm>
          <a:prstGeom prst="straightConnector1">
            <a:avLst/>
          </a:pr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lg" len="lg"/>
            <a:tailEnd type="triangle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3886200" y="1524000"/>
            <a:ext cx="1990901" cy="7694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tx1"/>
                </a:solidFill>
              </a:rPr>
              <a:t>Fund B</a:t>
            </a:r>
          </a:p>
          <a:p>
            <a:r>
              <a:rPr lang="en-GB" sz="2000" dirty="0" smtClean="0">
                <a:solidFill>
                  <a:schemeClr val="tx1"/>
                </a:solidFill>
              </a:rPr>
              <a:t>(non-exposed)</a:t>
            </a:r>
            <a:endParaRPr lang="en-GB" sz="2000" dirty="0">
              <a:solidFill>
                <a:schemeClr val="tx1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 bwMode="auto">
          <a:xfrm flipH="1">
            <a:off x="3886200" y="2514600"/>
            <a:ext cx="838200" cy="1524000"/>
          </a:xfrm>
          <a:prstGeom prst="straightConnector1">
            <a:avLst/>
          </a:prstGeom>
          <a:noFill/>
          <a:ln w="41275" cap="flat" cmpd="sng" algn="ctr">
            <a:solidFill>
              <a:schemeClr val="tx1"/>
            </a:solidFill>
            <a:prstDash val="solid"/>
            <a:round/>
            <a:headEnd type="none" w="lg" len="lg"/>
            <a:tailEnd type="triangle"/>
          </a:ln>
          <a:effectLst/>
        </p:spPr>
      </p:cxnSp>
      <p:cxnSp>
        <p:nvCxnSpPr>
          <p:cNvPr id="30" name="Straight Arrow Connector 29"/>
          <p:cNvCxnSpPr/>
          <p:nvPr/>
        </p:nvCxnSpPr>
        <p:spPr bwMode="auto">
          <a:xfrm>
            <a:off x="5410200" y="2514600"/>
            <a:ext cx="1676400" cy="1447800"/>
          </a:xfrm>
          <a:prstGeom prst="straightConnector1">
            <a:avLst/>
          </a:prstGeom>
          <a:noFill/>
          <a:ln w="41275" cap="flat" cmpd="sng" algn="ctr">
            <a:solidFill>
              <a:schemeClr val="tx1"/>
            </a:solidFill>
            <a:prstDash val="solid"/>
            <a:round/>
            <a:headEnd type="none" w="lg" len="lg"/>
            <a:tailEnd type="triangle"/>
          </a:ln>
          <a:effectLst/>
        </p:spPr>
      </p:cxnSp>
      <p:sp>
        <p:nvSpPr>
          <p:cNvPr id="38" name="Oval 37"/>
          <p:cNvSpPr/>
          <p:nvPr/>
        </p:nvSpPr>
        <p:spPr bwMode="auto">
          <a:xfrm>
            <a:off x="2590800" y="3886200"/>
            <a:ext cx="2133600" cy="1066800"/>
          </a:xfrm>
          <a:prstGeom prst="ellipse">
            <a:avLst/>
          </a:prstGeom>
          <a:solidFill>
            <a:schemeClr val="bg1">
              <a:alpha val="0"/>
            </a:schemeClr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</a:pPr>
            <a:endParaRPr kumimoji="0" lang="en-GB" sz="2800" b="1" i="0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charset="0"/>
            </a:endParaRPr>
          </a:p>
        </p:txBody>
      </p:sp>
      <p:sp>
        <p:nvSpPr>
          <p:cNvPr id="40" name="Content Placeholder 2"/>
          <p:cNvSpPr>
            <a:spLocks noGrp="1"/>
          </p:cNvSpPr>
          <p:nvPr>
            <p:ph idx="1"/>
          </p:nvPr>
        </p:nvSpPr>
        <p:spPr>
          <a:xfrm>
            <a:off x="381000" y="4876800"/>
            <a:ext cx="8153400" cy="1600200"/>
          </a:xfrm>
        </p:spPr>
        <p:txBody>
          <a:bodyPr/>
          <a:lstStyle/>
          <a:p>
            <a:pPr>
              <a:defRPr/>
            </a:pPr>
            <a:r>
              <a:rPr lang="en-GB" sz="2000" dirty="0" smtClean="0"/>
              <a:t>Procedure:</a:t>
            </a:r>
            <a:endParaRPr lang="en-GB" sz="1800" dirty="0" smtClean="0"/>
          </a:p>
          <a:p>
            <a:pPr marL="914400" lvl="1" indent="-457200">
              <a:defRPr/>
            </a:pPr>
            <a:r>
              <a:rPr lang="en-GB" sz="2000" dirty="0" smtClean="0"/>
              <a:t>Step 1: Measure </a:t>
            </a:r>
            <a:r>
              <a:rPr lang="en-GB" sz="2000" dirty="0" smtClean="0">
                <a:solidFill>
                  <a:srgbClr val="C00000"/>
                </a:solidFill>
              </a:rPr>
              <a:t>fund exposure </a:t>
            </a:r>
            <a:r>
              <a:rPr lang="en-GB" sz="2000" dirty="0" smtClean="0"/>
              <a:t>to financial stocks</a:t>
            </a:r>
          </a:p>
          <a:p>
            <a:pPr marL="914400" lvl="1" indent="-457200">
              <a:defRPr/>
            </a:pPr>
            <a:r>
              <a:rPr lang="en-GB" sz="2000" dirty="0" smtClean="0"/>
              <a:t>Step 2: Measure </a:t>
            </a:r>
            <a:r>
              <a:rPr lang="en-GB" sz="2000" dirty="0" smtClean="0">
                <a:solidFill>
                  <a:srgbClr val="FF0000"/>
                </a:solidFill>
              </a:rPr>
              <a:t>stock exposure </a:t>
            </a:r>
            <a:r>
              <a:rPr lang="en-GB" sz="2000" dirty="0" smtClean="0"/>
              <a:t>in non-financials to exposed (distressed) funds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3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Data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153400" cy="4837113"/>
          </a:xfrm>
        </p:spPr>
        <p:txBody>
          <a:bodyPr/>
          <a:lstStyle/>
          <a:p>
            <a:r>
              <a:rPr lang="en-GB" dirty="0" smtClean="0"/>
              <a:t>Fund holding </a:t>
            </a:r>
            <a:r>
              <a:rPr lang="en-GB" sz="2400" dirty="0" smtClean="0"/>
              <a:t>data (as in </a:t>
            </a:r>
            <a:r>
              <a:rPr lang="en-GB" sz="2400" dirty="0" err="1" smtClean="0"/>
              <a:t>Hau</a:t>
            </a:r>
            <a:r>
              <a:rPr lang="en-GB" sz="2400" dirty="0" smtClean="0"/>
              <a:t> and Lai, 2011):</a:t>
            </a:r>
          </a:p>
          <a:p>
            <a:pPr lvl="1"/>
            <a:r>
              <a:rPr lang="en-GB" dirty="0" smtClean="0"/>
              <a:t>27,274 equity funds in 69 countries</a:t>
            </a:r>
          </a:p>
          <a:p>
            <a:pPr lvl="1"/>
            <a:r>
              <a:rPr lang="en-GB" dirty="0" smtClean="0"/>
              <a:t>Reported holding concern approximately 30,000 stocks</a:t>
            </a:r>
          </a:p>
          <a:p>
            <a:pPr lvl="1"/>
            <a:r>
              <a:rPr lang="en-GB" dirty="0" smtClean="0"/>
              <a:t>June 2007: 20,477 funds, reporting 9.7 trillion in equity assets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Focus on U.S. Stocks</a:t>
            </a:r>
          </a:p>
          <a:p>
            <a:pPr lvl="1"/>
            <a:r>
              <a:rPr lang="en-GB" dirty="0" smtClean="0"/>
              <a:t>Most exposed to fire sales (because of a higher share of fund ownership)</a:t>
            </a:r>
          </a:p>
          <a:p>
            <a:pPr lvl="1"/>
            <a:r>
              <a:rPr lang="en-GB" dirty="0" smtClean="0"/>
              <a:t>Ownership reporting most complete for U.S. stocks </a:t>
            </a:r>
          </a:p>
        </p:txBody>
      </p:sp>
      <p:sp>
        <p:nvSpPr>
          <p:cNvPr id="4301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0854ADF-2B49-4B15-A604-DD8549425B8E}" type="slidenum">
              <a:rPr lang="en-US" smtClean="0"/>
              <a:pPr/>
              <a:t>8</a:t>
            </a:fld>
            <a:endParaRPr lang="en-US" smtClean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799" y="5548746"/>
            <a:ext cx="8229591" cy="1309254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9" name="Title 4"/>
          <p:cNvSpPr txBox="1">
            <a:spLocks/>
          </p:cNvSpPr>
          <p:nvPr/>
        </p:nvSpPr>
        <p:spPr bwMode="auto">
          <a:xfrm>
            <a:off x="304800" y="6248400"/>
            <a:ext cx="8305800" cy="457200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b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sz="2000" b="0" kern="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4036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562975" cy="838200"/>
          </a:xfrm>
        </p:spPr>
        <p:txBody>
          <a:bodyPr/>
          <a:lstStyle/>
          <a:p>
            <a:r>
              <a:rPr lang="en-GB" dirty="0" smtClean="0"/>
              <a:t>Summary Statistics</a:t>
            </a:r>
          </a:p>
        </p:txBody>
      </p:sp>
      <p:sp>
        <p:nvSpPr>
          <p:cNvPr id="4403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A2D2F60-6C20-46EC-BBEC-12A641818A40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8" name="Title 4"/>
          <p:cNvSpPr txBox="1">
            <a:spLocks/>
          </p:cNvSpPr>
          <p:nvPr/>
        </p:nvSpPr>
        <p:spPr bwMode="auto">
          <a:xfrm>
            <a:off x="304800" y="3581400"/>
            <a:ext cx="2209800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b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sz="2000" b="0" kern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[...]</a:t>
            </a:r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914400"/>
            <a:ext cx="8305800" cy="41529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11" name="TextBox 10"/>
          <p:cNvSpPr txBox="1"/>
          <p:nvPr/>
        </p:nvSpPr>
        <p:spPr>
          <a:xfrm>
            <a:off x="685800" y="5029200"/>
            <a:ext cx="1142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[...]</a:t>
            </a:r>
            <a:endParaRPr lang="en-GB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de-CH" dirty="0" err="1" smtClean="0"/>
              <a:t>From</a:t>
            </a:r>
            <a:r>
              <a:rPr lang="de-CH" dirty="0" smtClean="0"/>
              <a:t> Fund </a:t>
            </a:r>
            <a:r>
              <a:rPr lang="de-CH" dirty="0" err="1" smtClean="0"/>
              <a:t>Exposure</a:t>
            </a:r>
            <a:r>
              <a:rPr lang="de-CH" dirty="0" smtClean="0"/>
              <a:t> </a:t>
            </a:r>
            <a:r>
              <a:rPr lang="de-CH" dirty="0" err="1" smtClean="0"/>
              <a:t>to</a:t>
            </a:r>
            <a:r>
              <a:rPr lang="de-CH" dirty="0" smtClean="0"/>
              <a:t> Stock </a:t>
            </a:r>
            <a:r>
              <a:rPr lang="de-CH" dirty="0" err="1" smtClean="0"/>
              <a:t>Exposure</a:t>
            </a:r>
            <a:endParaRPr lang="de-CH" dirty="0" smtClean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685800" y="1219200"/>
            <a:ext cx="8153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eaLnBrk="0" hangingPunct="0">
              <a:buFont typeface="Wingdings" pitchFamily="2" charset="2"/>
              <a:buChar char="n"/>
            </a:pPr>
            <a:r>
              <a:rPr lang="en-GB" sz="2400" b="0">
                <a:solidFill>
                  <a:srgbClr val="FF0000"/>
                </a:solidFill>
              </a:rPr>
              <a:t>Fund exposure: </a:t>
            </a:r>
            <a:r>
              <a:rPr lang="en-GB" sz="2400" b="0">
                <a:solidFill>
                  <a:srgbClr val="333333"/>
                </a:solidFill>
              </a:rPr>
              <a:t>Return loss (if larger than 1%) due to financial stock investments in 2007/2 and 2008/1</a:t>
            </a:r>
            <a:endParaRPr lang="en-GB" sz="2000" b="0">
              <a:solidFill>
                <a:srgbClr val="333333"/>
              </a:solidFill>
            </a:endParaRPr>
          </a:p>
          <a:p>
            <a:pPr marL="742950" lvl="1" indent="-285750" algn="l" eaLnBrk="0" hangingPunct="0">
              <a:buClr>
                <a:schemeClr val="hlink"/>
              </a:buClr>
              <a:buSzPct val="55000"/>
              <a:buFont typeface="Wingdings" pitchFamily="2" charset="2"/>
              <a:buChar char="n"/>
            </a:pPr>
            <a:endParaRPr lang="en-GB" sz="2400" b="0">
              <a:solidFill>
                <a:srgbClr val="333333"/>
              </a:solidFill>
            </a:endParaRPr>
          </a:p>
          <a:p>
            <a:pPr marL="742950" lvl="1" indent="-285750" algn="l" eaLnBrk="0" hangingPunct="0">
              <a:buClr>
                <a:schemeClr val="hlink"/>
              </a:buClr>
              <a:buSzPct val="55000"/>
            </a:pPr>
            <a:endParaRPr lang="en-GB" sz="2400" b="0">
              <a:solidFill>
                <a:srgbClr val="333333"/>
              </a:solidFill>
            </a:endParaRPr>
          </a:p>
          <a:p>
            <a:pPr marL="342900" indent="-342900" algn="l" eaLnBrk="0" hangingPunct="0">
              <a:buClr>
                <a:schemeClr val="hlink"/>
              </a:buClr>
              <a:buSzPct val="55000"/>
              <a:buFont typeface="Wingdings" pitchFamily="2" charset="2"/>
              <a:buChar char="n"/>
            </a:pPr>
            <a:endParaRPr lang="en-GB" sz="2400" b="0">
              <a:solidFill>
                <a:srgbClr val="333333"/>
              </a:solidFill>
            </a:endParaRPr>
          </a:p>
          <a:p>
            <a:pPr marL="742950" lvl="1" indent="-285750" algn="l" eaLnBrk="0" hangingPunct="0">
              <a:buClr>
                <a:schemeClr val="hlink"/>
              </a:buClr>
              <a:buSzPct val="55000"/>
              <a:buFont typeface="Wingdings" pitchFamily="2" charset="2"/>
              <a:buChar char="n"/>
            </a:pPr>
            <a:endParaRPr lang="en-GB" sz="2400" b="0">
              <a:solidFill>
                <a:srgbClr val="333333"/>
              </a:solidFill>
            </a:endParaRPr>
          </a:p>
          <a:p>
            <a:pPr marL="342900" indent="-342900" algn="l" eaLnBrk="0" hangingPunct="0">
              <a:buFont typeface="Wingdings" pitchFamily="2" charset="2"/>
              <a:buChar char="n"/>
            </a:pPr>
            <a:endParaRPr lang="en-GB" sz="2400" b="0">
              <a:solidFill>
                <a:srgbClr val="333333"/>
              </a:solidFill>
            </a:endParaRPr>
          </a:p>
          <a:p>
            <a:pPr marL="342900" indent="-342900" algn="l" eaLnBrk="0" hangingPunct="0">
              <a:buFont typeface="Wingdings" pitchFamily="2" charset="2"/>
              <a:buChar char="n"/>
            </a:pPr>
            <a:endParaRPr lang="en-GB" sz="2400" b="0">
              <a:solidFill>
                <a:srgbClr val="333333"/>
              </a:solidFill>
            </a:endParaRPr>
          </a:p>
          <a:p>
            <a:pPr marL="742950" lvl="1" indent="-285750" algn="l" eaLnBrk="0" hangingPunct="0"/>
            <a:endParaRPr lang="en-GB" sz="2400" b="0">
              <a:solidFill>
                <a:srgbClr val="333333"/>
              </a:solidFill>
            </a:endParaRPr>
          </a:p>
        </p:txBody>
      </p:sp>
      <p:pic>
        <p:nvPicPr>
          <p:cNvPr id="45065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2133600"/>
            <a:ext cx="6858000" cy="1470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" name="Content Placeholder 11"/>
          <p:cNvSpPr>
            <a:spLocks/>
          </p:cNvSpPr>
          <p:nvPr/>
        </p:nvSpPr>
        <p:spPr bwMode="auto">
          <a:xfrm>
            <a:off x="609600" y="3657600"/>
            <a:ext cx="7772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eaLnBrk="0" hangingPunct="0">
              <a:buFont typeface="Wingdings" pitchFamily="2" charset="2"/>
              <a:buChar char="n"/>
            </a:pPr>
            <a:r>
              <a:rPr lang="en-GB" sz="2400" b="0">
                <a:solidFill>
                  <a:srgbClr val="FF0000"/>
                </a:solidFill>
              </a:rPr>
              <a:t>Stock exposure: </a:t>
            </a:r>
            <a:r>
              <a:rPr lang="en-GB" sz="2400" b="0">
                <a:solidFill>
                  <a:srgbClr val="333333"/>
                </a:solidFill>
              </a:rPr>
              <a:t>Aggregate fund exposure of all funds holding a stock weighted by fund ownership relative to capitalization</a:t>
            </a:r>
            <a:endParaRPr lang="en-GB" b="0">
              <a:solidFill>
                <a:srgbClr val="333333"/>
              </a:solidFill>
            </a:endParaRPr>
          </a:p>
        </p:txBody>
      </p:sp>
      <p:pic>
        <p:nvPicPr>
          <p:cNvPr id="8499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4953000"/>
            <a:ext cx="4495800" cy="10810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84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Exposed versus Non-Exposed Stocks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153400" cy="4837113"/>
          </a:xfrm>
        </p:spPr>
        <p:txBody>
          <a:bodyPr/>
          <a:lstStyle/>
          <a:p>
            <a:r>
              <a:rPr lang="en-GB" sz="2400" dirty="0" smtClean="0"/>
              <a:t>Define exposure dummy </a:t>
            </a:r>
            <a:r>
              <a:rPr lang="en-GB" sz="2400" i="1" dirty="0" err="1" smtClean="0"/>
              <a:t>DExp</a:t>
            </a:r>
            <a:r>
              <a:rPr lang="en-GB" sz="2400" dirty="0" smtClean="0"/>
              <a:t> for </a:t>
            </a:r>
            <a:r>
              <a:rPr lang="en-GB" sz="2400" dirty="0" smtClean="0"/>
              <a:t>33% </a:t>
            </a:r>
            <a:r>
              <a:rPr lang="en-GB" sz="2400" dirty="0" smtClean="0"/>
              <a:t>most exposed U.S. stocks</a:t>
            </a:r>
          </a:p>
          <a:p>
            <a:pPr>
              <a:buFont typeface="Wingdings" pitchFamily="2" charset="2"/>
              <a:buNone/>
            </a:pPr>
            <a:endParaRPr lang="en-GB" sz="2400" dirty="0" smtClean="0"/>
          </a:p>
          <a:p>
            <a:r>
              <a:rPr lang="en-GB" sz="2400" dirty="0" smtClean="0"/>
              <a:t>We find that exposed stocks</a:t>
            </a:r>
          </a:p>
          <a:p>
            <a:pPr lvl="1"/>
            <a:r>
              <a:rPr lang="en-GB" dirty="0" smtClean="0"/>
              <a:t>are spread over all industries </a:t>
            </a:r>
          </a:p>
          <a:p>
            <a:pPr lvl="1"/>
            <a:r>
              <a:rPr lang="en-GB" dirty="0" smtClean="0"/>
              <a:t>are on average larger than non-exposed stocks</a:t>
            </a:r>
          </a:p>
          <a:p>
            <a:pPr lvl="1"/>
            <a:r>
              <a:rPr lang="en-GB" dirty="0" smtClean="0"/>
              <a:t>show a drastic reduction of their fund holdings relative to non-exposed stocks</a:t>
            </a:r>
          </a:p>
          <a:p>
            <a:pPr lvl="1">
              <a:buFont typeface="Wingdings" pitchFamily="2" charset="2"/>
              <a:buNone/>
            </a:pPr>
            <a:endParaRPr lang="en-GB" dirty="0" smtClean="0"/>
          </a:p>
          <a:p>
            <a:r>
              <a:rPr lang="en-GB" sz="2400" dirty="0" smtClean="0"/>
              <a:t>No evidence that exposed funds choose different non-financial stocks than non-exposed funds (random treatment assumption)</a:t>
            </a:r>
            <a:endParaRPr lang="en-GB" sz="2000" dirty="0" smtClean="0"/>
          </a:p>
          <a:p>
            <a:pPr lvl="1">
              <a:buFont typeface="Wingdings" pitchFamily="2" charset="2"/>
              <a:buNone/>
            </a:pPr>
            <a:endParaRPr lang="en-GB" dirty="0" smtClean="0"/>
          </a:p>
        </p:txBody>
      </p:sp>
      <p:sp>
        <p:nvSpPr>
          <p:cNvPr id="4608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C3DD4CA-5ADC-406A-9D18-9046388DF68A}" type="slidenum">
              <a:rPr lang="en-US" smtClean="0"/>
              <a:pPr/>
              <a:t>11</a:t>
            </a:fld>
            <a:endParaRPr lang="en-US" smtClean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62975" cy="838200"/>
          </a:xfrm>
        </p:spPr>
        <p:txBody>
          <a:bodyPr/>
          <a:lstStyle/>
          <a:p>
            <a:r>
              <a:rPr lang="en-GB" dirty="0" smtClean="0"/>
              <a:t>Fund Redemptions</a:t>
            </a:r>
            <a:br>
              <a:rPr lang="en-GB" dirty="0" smtClean="0"/>
            </a:br>
            <a:r>
              <a:rPr lang="en-GB" sz="2000" dirty="0" smtClean="0"/>
              <a:t>(Exposed versus Non-Exposed funds)</a:t>
            </a:r>
            <a:endParaRPr lang="en-GB" dirty="0" smtClean="0"/>
          </a:p>
        </p:txBody>
      </p:sp>
      <p:sp>
        <p:nvSpPr>
          <p:cNvPr id="4710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984C293-7CC8-4241-8D5B-CCE8D6DF3B02}" type="slidenum">
              <a:rPr lang="en-US" smtClean="0"/>
              <a:pPr/>
              <a:t>12</a:t>
            </a:fld>
            <a:endParaRPr lang="en-US" smtClean="0"/>
          </a:p>
        </p:txBody>
      </p:sp>
      <p:pic>
        <p:nvPicPr>
          <p:cNvPr id="4710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042988"/>
            <a:ext cx="7239000" cy="54244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Fund Holding Changes During Crisis</a:t>
            </a:r>
            <a:br>
              <a:rPr lang="en-GB" dirty="0" smtClean="0"/>
            </a:br>
            <a:r>
              <a:rPr lang="en-GB" sz="2000" dirty="0" smtClean="0"/>
              <a:t>(from June 2007 to June 2009)</a:t>
            </a:r>
            <a:endParaRPr lang="en-GB" dirty="0" smtClean="0"/>
          </a:p>
        </p:txBody>
      </p:sp>
      <p:sp>
        <p:nvSpPr>
          <p:cNvPr id="4813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A1411EA-7847-42B4-804F-A9C4BBC61348}" type="slidenum">
              <a:rPr lang="en-US" smtClean="0"/>
              <a:pPr/>
              <a:t>13</a:t>
            </a:fld>
            <a:endParaRPr lang="en-US" smtClean="0"/>
          </a:p>
        </p:txBody>
      </p:sp>
      <p:pic>
        <p:nvPicPr>
          <p:cNvPr id="4813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036464"/>
            <a:ext cx="7924800" cy="5821536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905000" y="1676400"/>
            <a:ext cx="2438400" cy="941796"/>
          </a:xfrm>
          <a:prstGeom prst="rect">
            <a:avLst/>
          </a:prstGeom>
          <a:solidFill>
            <a:schemeClr val="accent3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2000" b="0" dirty="0" smtClean="0">
                <a:solidFill>
                  <a:srgbClr val="FF0000"/>
                </a:solidFill>
              </a:rPr>
              <a:t>Fire Sale Effect:</a:t>
            </a:r>
          </a:p>
          <a:p>
            <a:pPr>
              <a:defRPr/>
            </a:pPr>
            <a:r>
              <a:rPr lang="en-GB" sz="1600" b="0" dirty="0" smtClean="0">
                <a:solidFill>
                  <a:srgbClr val="FF0000"/>
                </a:solidFill>
              </a:rPr>
              <a:t>Large percentage holding reduction!</a:t>
            </a:r>
            <a:endParaRPr lang="en-GB" sz="1600" b="0" dirty="0">
              <a:solidFill>
                <a:srgbClr val="FF0000"/>
              </a:solidFill>
            </a:endParaRPr>
          </a:p>
        </p:txBody>
      </p:sp>
      <p:sp>
        <p:nvSpPr>
          <p:cNvPr id="6" name="Right Brace 5"/>
          <p:cNvSpPr/>
          <p:nvPr/>
        </p:nvSpPr>
        <p:spPr bwMode="auto">
          <a:xfrm rot="16200000">
            <a:off x="2933700" y="1409700"/>
            <a:ext cx="381000" cy="2895600"/>
          </a:xfrm>
          <a:prstGeom prst="rightBrace">
            <a:avLst>
              <a:gd name="adj1" fmla="val 0"/>
              <a:gd name="adj2" fmla="val 49257"/>
            </a:avLst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</a:pPr>
            <a:endParaRPr kumimoji="0" lang="en-GB" sz="2800" b="1" i="0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62975" cy="838200"/>
          </a:xfrm>
        </p:spPr>
        <p:txBody>
          <a:bodyPr/>
          <a:lstStyle/>
          <a:p>
            <a:r>
              <a:rPr lang="en-GB" dirty="0" smtClean="0"/>
              <a:t>Price Effect of Fire Sales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153400" cy="4533900"/>
          </a:xfrm>
        </p:spPr>
        <p:txBody>
          <a:bodyPr/>
          <a:lstStyle/>
          <a:p>
            <a:r>
              <a:rPr lang="en-GB" sz="2400" dirty="0" smtClean="0"/>
              <a:t>Run a rolling cross-sectional </a:t>
            </a:r>
            <a:r>
              <a:rPr lang="en-GB" sz="2400" dirty="0" err="1" smtClean="0"/>
              <a:t>quantile</a:t>
            </a:r>
            <a:r>
              <a:rPr lang="en-GB" sz="2400" dirty="0" smtClean="0"/>
              <a:t> regressions for the cumulative (excess return) over k months based on the </a:t>
            </a:r>
          </a:p>
          <a:p>
            <a:pPr lvl="1"/>
            <a:r>
              <a:rPr lang="en-GB" sz="2000" dirty="0" smtClean="0"/>
              <a:t>50% </a:t>
            </a:r>
            <a:r>
              <a:rPr lang="en-GB" sz="2000" dirty="0" err="1" smtClean="0"/>
              <a:t>quantile</a:t>
            </a:r>
            <a:r>
              <a:rPr lang="en-GB" sz="2000" dirty="0" smtClean="0"/>
              <a:t> (median performance stocks) </a:t>
            </a:r>
          </a:p>
          <a:p>
            <a:pPr lvl="1"/>
            <a:r>
              <a:rPr lang="en-GB" sz="2000" dirty="0" smtClean="0"/>
              <a:t>75% </a:t>
            </a:r>
            <a:r>
              <a:rPr lang="en-GB" sz="2000" dirty="0" err="1" smtClean="0"/>
              <a:t>quantile</a:t>
            </a:r>
            <a:r>
              <a:rPr lang="en-GB" sz="2000" dirty="0" smtClean="0"/>
              <a:t> (cut-off to 25% best performing stocks)</a:t>
            </a:r>
          </a:p>
          <a:p>
            <a:pPr lvl="1"/>
            <a:r>
              <a:rPr lang="en-GB" sz="2000" dirty="0" smtClean="0"/>
              <a:t>90% </a:t>
            </a:r>
            <a:r>
              <a:rPr lang="en-GB" sz="2000" dirty="0" err="1" smtClean="0"/>
              <a:t>quantile</a:t>
            </a:r>
            <a:r>
              <a:rPr lang="en-GB" sz="2000" dirty="0" smtClean="0"/>
              <a:t> (cut-off to 10% best performing stocks)</a:t>
            </a:r>
          </a:p>
          <a:p>
            <a:pPr lvl="1"/>
            <a:r>
              <a:rPr lang="en-GB" sz="2000" dirty="0" smtClean="0"/>
              <a:t>95% </a:t>
            </a:r>
            <a:r>
              <a:rPr lang="en-GB" sz="2000" dirty="0" err="1" smtClean="0"/>
              <a:t>quantile</a:t>
            </a:r>
            <a:r>
              <a:rPr lang="en-GB" sz="2000" dirty="0" smtClean="0"/>
              <a:t> (cut-off to 5% best performing stocks) </a:t>
            </a:r>
          </a:p>
          <a:p>
            <a:pPr lvl="1"/>
            <a:endParaRPr lang="en-GB" sz="2000" dirty="0" smtClean="0"/>
          </a:p>
          <a:p>
            <a:pPr lvl="1"/>
            <a:endParaRPr lang="en-GB" sz="2000" dirty="0" smtClean="0"/>
          </a:p>
          <a:p>
            <a:pPr lvl="1"/>
            <a:endParaRPr lang="en-GB" sz="2000" dirty="0" smtClean="0"/>
          </a:p>
          <a:p>
            <a:pPr lvl="1"/>
            <a:endParaRPr lang="en-GB" sz="2000" dirty="0" smtClean="0"/>
          </a:p>
          <a:p>
            <a:pPr lvl="1"/>
            <a:endParaRPr lang="en-GB" sz="2000" dirty="0" smtClean="0"/>
          </a:p>
          <a:p>
            <a:r>
              <a:rPr lang="en-GB" sz="2400" dirty="0" smtClean="0"/>
              <a:t>Plot </a:t>
            </a:r>
            <a:r>
              <a:rPr lang="en-GB" sz="2400" dirty="0" err="1" smtClean="0"/>
              <a:t>coefficent</a:t>
            </a:r>
            <a:r>
              <a:rPr lang="en-GB" sz="2400" dirty="0" smtClean="0"/>
              <a:t>        over different periods </a:t>
            </a:r>
            <a:r>
              <a:rPr lang="en-GB" sz="2400" i="1" dirty="0" smtClean="0"/>
              <a:t>k</a:t>
            </a:r>
          </a:p>
          <a:p>
            <a:pPr lvl="1">
              <a:buNone/>
            </a:pPr>
            <a:endParaRPr lang="en-GB" sz="2000" dirty="0" smtClean="0"/>
          </a:p>
          <a:p>
            <a:pPr lvl="1"/>
            <a:endParaRPr lang="en-GB" dirty="0" smtClean="0"/>
          </a:p>
          <a:p>
            <a:pPr lvl="1"/>
            <a:endParaRPr lang="en-GB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525" y="6526213"/>
            <a:ext cx="5629275" cy="33178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 and Swiss Finance Institute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BC5209-7FD4-4A82-9439-BDE01C2A457A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901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4114800"/>
            <a:ext cx="7246716" cy="8382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</p:pic>
      <p:pic>
        <p:nvPicPr>
          <p:cNvPr id="9011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5410200"/>
            <a:ext cx="438150" cy="4572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0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62975" cy="838200"/>
          </a:xfrm>
        </p:spPr>
        <p:txBody>
          <a:bodyPr/>
          <a:lstStyle/>
          <a:p>
            <a:r>
              <a:rPr lang="en-GB" dirty="0" smtClean="0"/>
              <a:t>Fire Sale Discount by Stock Performance </a:t>
            </a:r>
            <a:r>
              <a:rPr lang="en-GB" dirty="0" err="1" smtClean="0"/>
              <a:t>Quantile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525" y="6526213"/>
            <a:ext cx="5629275" cy="33178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 and Swiss Finance Institute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BC5209-7FD4-4A82-9439-BDE01C2A457A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9113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990600"/>
            <a:ext cx="4910137" cy="5600794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62975" cy="838200"/>
          </a:xfrm>
        </p:spPr>
        <p:txBody>
          <a:bodyPr/>
          <a:lstStyle/>
          <a:p>
            <a:r>
              <a:rPr lang="en-GB" dirty="0" smtClean="0"/>
              <a:t>Fire Sale Evidence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153400" cy="4533900"/>
          </a:xfrm>
        </p:spPr>
        <p:txBody>
          <a:bodyPr/>
          <a:lstStyle/>
          <a:p>
            <a:r>
              <a:rPr lang="en-GB" sz="2400" u="sng" dirty="0" smtClean="0"/>
              <a:t>Fire sale discount is highly concentrated </a:t>
            </a:r>
            <a:r>
              <a:rPr lang="en-GB" sz="2400" dirty="0" smtClean="0"/>
              <a:t>in the 50% best performing stocks</a:t>
            </a:r>
          </a:p>
          <a:p>
            <a:r>
              <a:rPr lang="en-GB" sz="2400" dirty="0" smtClean="0"/>
              <a:t>Explanations:</a:t>
            </a:r>
          </a:p>
          <a:p>
            <a:pPr lvl="1"/>
            <a:r>
              <a:rPr lang="en-GB" dirty="0" smtClean="0">
                <a:solidFill>
                  <a:schemeClr val="tx1"/>
                </a:solidFill>
              </a:rPr>
              <a:t>Valuation uncertainty makes over-performing stocks better sells</a:t>
            </a:r>
          </a:p>
          <a:p>
            <a:pPr lvl="1"/>
            <a:r>
              <a:rPr lang="en-GB" dirty="0" smtClean="0">
                <a:solidFill>
                  <a:schemeClr val="tx1"/>
                </a:solidFill>
              </a:rPr>
              <a:t>Disposition Effect</a:t>
            </a:r>
          </a:p>
          <a:p>
            <a:pPr lvl="1"/>
            <a:r>
              <a:rPr lang="en-GB" dirty="0" smtClean="0">
                <a:solidFill>
                  <a:schemeClr val="tx1"/>
                </a:solidFill>
              </a:rPr>
              <a:t>Tax Effect</a:t>
            </a:r>
            <a:endParaRPr lang="en-GB" sz="2000" dirty="0" smtClean="0"/>
          </a:p>
          <a:p>
            <a:r>
              <a:rPr lang="en-GB" sz="2400" u="sng" dirty="0" smtClean="0"/>
              <a:t>Implication: </a:t>
            </a:r>
            <a:r>
              <a:rPr lang="en-GB" sz="2400" dirty="0" smtClean="0"/>
              <a:t>Use for identification of price discounts interaction of exposure dummy and high (above median) return dummy: </a:t>
            </a:r>
            <a:endParaRPr lang="en-GB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525" y="6526213"/>
            <a:ext cx="5629275" cy="33178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 and Swiss Finance Institute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BC5209-7FD4-4A82-9439-BDE01C2A457A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921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5638800"/>
            <a:ext cx="3733800" cy="568429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2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972531"/>
            <a:ext cx="5321300" cy="5885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Does under-pricing have real effects?</a:t>
            </a:r>
          </a:p>
        </p:txBody>
      </p:sp>
      <p:sp>
        <p:nvSpPr>
          <p:cNvPr id="3891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9E77002-9F31-4D10-B472-27DF2085439D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9" name="TextBox 8"/>
          <p:cNvSpPr txBox="1"/>
          <p:nvPr/>
        </p:nvSpPr>
        <p:spPr>
          <a:xfrm>
            <a:off x="7010400" y="4724400"/>
            <a:ext cx="2133600" cy="152041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GB" sz="1600" dirty="0">
                <a:solidFill>
                  <a:schemeClr val="tx1"/>
                </a:solidFill>
              </a:rPr>
              <a:t>Mean </a:t>
            </a:r>
            <a:r>
              <a:rPr lang="en-GB" sz="1600" dirty="0" smtClean="0">
                <a:solidFill>
                  <a:schemeClr val="tx1"/>
                </a:solidFill>
              </a:rPr>
              <a:t> Investment </a:t>
            </a:r>
          </a:p>
          <a:p>
            <a:pPr>
              <a:defRPr/>
            </a:pPr>
            <a:r>
              <a:rPr lang="en-GB" sz="1600" dirty="0" smtClean="0">
                <a:solidFill>
                  <a:schemeClr val="tx1"/>
                </a:solidFill>
              </a:rPr>
              <a:t>share for all stocks</a:t>
            </a:r>
          </a:p>
          <a:p>
            <a:pPr>
              <a:defRPr/>
            </a:pPr>
            <a:r>
              <a:rPr lang="en-GB" sz="1600" dirty="0" smtClean="0">
                <a:solidFill>
                  <a:schemeClr val="tx1"/>
                </a:solidFill>
              </a:rPr>
              <a:t>in </a:t>
            </a:r>
            <a:r>
              <a:rPr lang="en-GB" sz="1600" dirty="0">
                <a:solidFill>
                  <a:schemeClr val="tx1"/>
                </a:solidFill>
              </a:rPr>
              <a:t>2008/4</a:t>
            </a:r>
            <a:r>
              <a:rPr lang="en-GB" sz="1600" dirty="0" smtClean="0">
                <a:solidFill>
                  <a:schemeClr val="tx1"/>
                </a:solidFill>
              </a:rPr>
              <a:t>: 6.2% </a:t>
            </a:r>
            <a:endParaRPr lang="en-GB" sz="16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GB" sz="1600" dirty="0">
                <a:solidFill>
                  <a:srgbClr val="FF0000"/>
                </a:solidFill>
              </a:rPr>
              <a:t>Relative Effect:</a:t>
            </a:r>
          </a:p>
          <a:p>
            <a:pPr>
              <a:defRPr/>
            </a:pPr>
            <a:r>
              <a:rPr lang="en-GB" sz="1600" dirty="0">
                <a:solidFill>
                  <a:srgbClr val="FF0000"/>
                </a:solidFill>
              </a:rPr>
              <a:t>- 20%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1066800" y="2971800"/>
            <a:ext cx="3962400" cy="228600"/>
          </a:xfrm>
          <a:prstGeom prst="rect">
            <a:avLst/>
          </a:prstGeom>
          <a:solidFill>
            <a:srgbClr val="FF0000">
              <a:alpha val="0"/>
            </a:srgbClr>
          </a:solidFill>
          <a:ln w="28575" cmpd="sng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342900" indent="-342900">
              <a:defRPr/>
            </a:pPr>
            <a:endParaRPr lang="en-GB">
              <a:solidFill>
                <a:schemeClr val="folHlink"/>
              </a:solidFill>
            </a:endParaRPr>
          </a:p>
        </p:txBody>
      </p:sp>
      <p:cxnSp>
        <p:nvCxnSpPr>
          <p:cNvPr id="38919" name="Straight Arrow Connector 11"/>
          <p:cNvCxnSpPr>
            <a:cxnSpLocks noChangeShapeType="1"/>
            <a:stCxn id="9" idx="1"/>
          </p:cNvCxnSpPr>
          <p:nvPr/>
        </p:nvCxnSpPr>
        <p:spPr bwMode="auto">
          <a:xfrm flipH="1">
            <a:off x="4267212" y="5484608"/>
            <a:ext cx="2743188" cy="154192"/>
          </a:xfrm>
          <a:prstGeom prst="straightConnector1">
            <a:avLst/>
          </a:prstGeom>
          <a:noFill/>
          <a:ln w="9525" algn="ctr">
            <a:noFill/>
            <a:round/>
            <a:headEnd/>
            <a:tailEnd type="arrow" w="med" len="med"/>
          </a:ln>
        </p:spPr>
      </p:cxnSp>
      <p:cxnSp>
        <p:nvCxnSpPr>
          <p:cNvPr id="38920" name="Straight Arrow Connector 13"/>
          <p:cNvCxnSpPr>
            <a:cxnSpLocks noChangeShapeType="1"/>
          </p:cNvCxnSpPr>
          <p:nvPr/>
        </p:nvCxnSpPr>
        <p:spPr bwMode="auto">
          <a:xfrm flipV="1">
            <a:off x="4191000" y="3429000"/>
            <a:ext cx="1524000" cy="76200"/>
          </a:xfrm>
          <a:prstGeom prst="straightConnector1">
            <a:avLst/>
          </a:prstGeom>
          <a:noFill/>
          <a:ln w="9525" algn="ctr">
            <a:noFill/>
            <a:round/>
            <a:headEnd/>
            <a:tailEnd type="arrow" w="med" len="med"/>
          </a:ln>
        </p:spPr>
      </p:cxnSp>
      <p:cxnSp>
        <p:nvCxnSpPr>
          <p:cNvPr id="38921" name="Straight Arrow Connector 17"/>
          <p:cNvCxnSpPr>
            <a:cxnSpLocks noChangeShapeType="1"/>
            <a:stCxn id="9" idx="1"/>
          </p:cNvCxnSpPr>
          <p:nvPr/>
        </p:nvCxnSpPr>
        <p:spPr bwMode="auto">
          <a:xfrm flipH="1">
            <a:off x="4572012" y="5484608"/>
            <a:ext cx="2438388" cy="154192"/>
          </a:xfrm>
          <a:prstGeom prst="straightConnector1">
            <a:avLst/>
          </a:prstGeom>
          <a:noFill/>
          <a:ln w="9525" algn="ctr">
            <a:noFill/>
            <a:round/>
            <a:headEnd/>
            <a:tailEnd type="arrow" w="med" len="med"/>
          </a:ln>
        </p:spPr>
      </p:cxnSp>
      <p:cxnSp>
        <p:nvCxnSpPr>
          <p:cNvPr id="38922" name="Straight Arrow Connector 19"/>
          <p:cNvCxnSpPr>
            <a:cxnSpLocks noChangeShapeType="1"/>
          </p:cNvCxnSpPr>
          <p:nvPr/>
        </p:nvCxnSpPr>
        <p:spPr bwMode="auto">
          <a:xfrm>
            <a:off x="4495800" y="3505200"/>
            <a:ext cx="914400" cy="914400"/>
          </a:xfrm>
          <a:prstGeom prst="straightConnector1">
            <a:avLst/>
          </a:prstGeom>
          <a:noFill/>
          <a:ln w="9525" algn="ctr">
            <a:noFill/>
            <a:round/>
            <a:headEnd/>
            <a:tailEnd type="arrow" w="med" len="med"/>
          </a:ln>
        </p:spPr>
      </p:cxnSp>
      <p:cxnSp>
        <p:nvCxnSpPr>
          <p:cNvPr id="21" name="Straight Arrow Connector 20"/>
          <p:cNvCxnSpPr>
            <a:cxnSpLocks noChangeShapeType="1"/>
          </p:cNvCxnSpPr>
          <p:nvPr/>
        </p:nvCxnSpPr>
        <p:spPr bwMode="auto">
          <a:xfrm flipH="1" flipV="1">
            <a:off x="5029200" y="3200400"/>
            <a:ext cx="1981200" cy="1524000"/>
          </a:xfrm>
          <a:prstGeom prst="straightConnector1">
            <a:avLst/>
          </a:prstGeom>
          <a:noFill/>
          <a:ln w="31750" algn="ctr">
            <a:solidFill>
              <a:srgbClr val="FF0000"/>
            </a:solidFill>
            <a:round/>
            <a:headEnd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828800"/>
            <a:ext cx="4419600" cy="38862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Investment and Employment Effect</a:t>
            </a:r>
          </a:p>
        </p:txBody>
      </p:sp>
      <p:sp>
        <p:nvSpPr>
          <p:cNvPr id="3993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77B0F9B-96E4-4F7E-B7F1-FF8FBD8ABA67}" type="slidenum">
              <a:rPr lang="en-US" smtClean="0"/>
              <a:pPr/>
              <a:t>18</a:t>
            </a:fld>
            <a:endParaRPr lang="en-US" smtClean="0"/>
          </a:p>
        </p:txBody>
      </p:sp>
      <p:pic>
        <p:nvPicPr>
          <p:cNvPr id="3994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1097686"/>
            <a:ext cx="2743200" cy="73111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038600" y="5943600"/>
            <a:ext cx="3530600" cy="769938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GB" sz="2000" dirty="0">
                <a:solidFill>
                  <a:srgbClr val="FF0000"/>
                </a:solidFill>
              </a:rPr>
              <a:t>Employment Effect in 2009:</a:t>
            </a:r>
          </a:p>
          <a:p>
            <a:pPr>
              <a:defRPr/>
            </a:pPr>
            <a:r>
              <a:rPr lang="en-GB" sz="2000" dirty="0">
                <a:solidFill>
                  <a:srgbClr val="FF0000"/>
                </a:solidFill>
              </a:rPr>
              <a:t>- </a:t>
            </a:r>
            <a:r>
              <a:rPr lang="en-GB" sz="2000" dirty="0" smtClean="0">
                <a:solidFill>
                  <a:srgbClr val="FF0000"/>
                </a:solidFill>
              </a:rPr>
              <a:t>4.8%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800600" y="3352800"/>
            <a:ext cx="2971800" cy="304800"/>
          </a:xfrm>
          <a:prstGeom prst="rect">
            <a:avLst/>
          </a:prstGeom>
          <a:solidFill>
            <a:srgbClr val="FF0000">
              <a:alpha val="0"/>
            </a:srgbClr>
          </a:solidFill>
          <a:ln w="28575" cmpd="sng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342900" indent="-342900">
              <a:defRPr/>
            </a:pPr>
            <a:endParaRPr lang="en-GB">
              <a:solidFill>
                <a:schemeClr val="folHlink"/>
              </a:solidFill>
            </a:endParaRPr>
          </a:p>
        </p:txBody>
      </p:sp>
      <p:cxnSp>
        <p:nvCxnSpPr>
          <p:cNvPr id="13" name="Straight Arrow Connector 12"/>
          <p:cNvCxnSpPr>
            <a:cxnSpLocks noChangeShapeType="1"/>
          </p:cNvCxnSpPr>
          <p:nvPr/>
        </p:nvCxnSpPr>
        <p:spPr bwMode="auto">
          <a:xfrm flipV="1">
            <a:off x="6477002" y="3657600"/>
            <a:ext cx="3173" cy="2286000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arrow" w="med" len="med"/>
          </a:ln>
        </p:spPr>
      </p:cxnSp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066800"/>
            <a:ext cx="4343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62975" cy="838200"/>
          </a:xfrm>
        </p:spPr>
        <p:txBody>
          <a:bodyPr/>
          <a:lstStyle/>
          <a:p>
            <a:r>
              <a:rPr lang="en-GB" dirty="0" smtClean="0"/>
              <a:t>What is the Transmission Channel?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153400" cy="4533900"/>
          </a:xfrm>
        </p:spPr>
        <p:txBody>
          <a:bodyPr/>
          <a:lstStyle/>
          <a:p>
            <a:r>
              <a:rPr lang="en-GB" sz="2400" u="sng" dirty="0" smtClean="0"/>
              <a:t>Hypothesis:</a:t>
            </a:r>
            <a:r>
              <a:rPr lang="en-GB" sz="2400" dirty="0" smtClean="0"/>
              <a:t> Stock under-pricing should matter particularly for the financially constrained firms</a:t>
            </a:r>
          </a:p>
          <a:p>
            <a:r>
              <a:rPr lang="en-GB" sz="2400" dirty="0" smtClean="0"/>
              <a:t>How to identify financially constrained firms?</a:t>
            </a:r>
          </a:p>
          <a:p>
            <a:pPr lvl="1"/>
            <a:r>
              <a:rPr lang="en-GB" sz="2000" dirty="0" err="1" smtClean="0"/>
              <a:t>Hadlock</a:t>
            </a:r>
            <a:r>
              <a:rPr lang="en-GB" sz="2000" dirty="0" smtClean="0"/>
              <a:t> and Pierce (2010) examine infer financial constrains from SEC filings and test competing indices of financial constraints</a:t>
            </a:r>
          </a:p>
          <a:p>
            <a:pPr lvl="1"/>
            <a:r>
              <a:rPr lang="en-GB" sz="2000" dirty="0" smtClean="0"/>
              <a:t>Best predictors: Age and firm size (capitalization)</a:t>
            </a:r>
          </a:p>
          <a:p>
            <a:r>
              <a:rPr lang="en-GB" sz="2400" dirty="0" err="1" smtClean="0"/>
              <a:t>Hadlock</a:t>
            </a:r>
            <a:r>
              <a:rPr lang="en-GB" sz="2400" dirty="0" smtClean="0"/>
              <a:t>/Pierce index sort:</a:t>
            </a:r>
          </a:p>
          <a:p>
            <a:pPr>
              <a:buNone/>
            </a:pPr>
            <a:r>
              <a:rPr lang="en-GB" sz="2400" dirty="0" smtClean="0"/>
              <a:t>	Top </a:t>
            </a:r>
            <a:r>
              <a:rPr lang="en-GB" sz="2400" dirty="0" err="1" smtClean="0"/>
              <a:t>tercile</a:t>
            </a:r>
            <a:r>
              <a:rPr lang="en-GB" sz="2400" dirty="0" smtClean="0"/>
              <a:t>: financially constrained firms</a:t>
            </a:r>
          </a:p>
          <a:p>
            <a:pPr>
              <a:buNone/>
            </a:pPr>
            <a:r>
              <a:rPr lang="en-GB" sz="2400" dirty="0" smtClean="0"/>
              <a:t>	Bottom </a:t>
            </a:r>
            <a:r>
              <a:rPr lang="en-GB" sz="2400" dirty="0" err="1" smtClean="0"/>
              <a:t>tercile</a:t>
            </a:r>
            <a:r>
              <a:rPr lang="en-GB" sz="2400" dirty="0" smtClean="0"/>
              <a:t>: financially unconstrained firms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525" y="6526213"/>
            <a:ext cx="5629275" cy="33178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 and Swiss Finance Institute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BC5209-7FD4-4A82-9439-BDE01C2A457A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62975" cy="838200"/>
          </a:xfrm>
        </p:spPr>
        <p:txBody>
          <a:bodyPr/>
          <a:lstStyle/>
          <a:p>
            <a:r>
              <a:rPr lang="en-GB" dirty="0" smtClean="0"/>
              <a:t>Real Effect of Under-Pricing for Constrained Firms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525" y="6526213"/>
            <a:ext cx="5629275" cy="33178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 and Swiss Finance Institute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BC5209-7FD4-4A82-9439-BDE01C2A457A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3429000" y="3505200"/>
            <a:ext cx="1828800" cy="990600"/>
          </a:xfrm>
          <a:prstGeom prst="rect">
            <a:avLst/>
          </a:prstGeom>
          <a:solidFill>
            <a:srgbClr val="FF0000">
              <a:alpha val="0"/>
            </a:srgbClr>
          </a:solidFill>
          <a:ln w="28575" cmpd="sng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342900" indent="-342900">
              <a:defRPr/>
            </a:pPr>
            <a:endParaRPr lang="en-GB">
              <a:solidFill>
                <a:schemeClr val="folHlink"/>
              </a:solidFill>
            </a:endParaRPr>
          </a:p>
        </p:txBody>
      </p:sp>
      <p:pic>
        <p:nvPicPr>
          <p:cNvPr id="1044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914400"/>
            <a:ext cx="5786417" cy="5697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 bwMode="auto">
          <a:xfrm>
            <a:off x="3962400" y="3733800"/>
            <a:ext cx="2971800" cy="304800"/>
          </a:xfrm>
          <a:prstGeom prst="rect">
            <a:avLst/>
          </a:prstGeom>
          <a:solidFill>
            <a:srgbClr val="FF0000">
              <a:alpha val="0"/>
            </a:srgbClr>
          </a:solidFill>
          <a:ln w="28575" cmpd="sng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342900" indent="-342900">
              <a:defRPr/>
            </a:pPr>
            <a:endParaRPr lang="en-GB">
              <a:solidFill>
                <a:schemeClr val="fol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62975" cy="838200"/>
          </a:xfrm>
        </p:spPr>
        <p:txBody>
          <a:bodyPr/>
          <a:lstStyle/>
          <a:p>
            <a:r>
              <a:rPr lang="en-GB" dirty="0" smtClean="0"/>
              <a:t>Results on Financial Constraints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153400" cy="4533900"/>
          </a:xfrm>
        </p:spPr>
        <p:txBody>
          <a:bodyPr/>
          <a:lstStyle/>
          <a:p>
            <a:r>
              <a:rPr lang="en-GB" sz="2400" dirty="0" smtClean="0"/>
              <a:t>For the four peak crisis quarters (2008/3 to 2009/2) we obtain among constrained firms an investment shortfall due to stock exposure of 7 percentage points (19.7% instead of 26.7%)</a:t>
            </a:r>
          </a:p>
          <a:p>
            <a:pPr>
              <a:buNone/>
            </a:pPr>
            <a:r>
              <a:rPr lang="en-GB" sz="2400" dirty="0" smtClean="0"/>
              <a:t>	(</a:t>
            </a:r>
            <a:r>
              <a:rPr lang="en-GB" sz="2400" u="sng" dirty="0" smtClean="0"/>
              <a:t>= 26% investment reduction</a:t>
            </a:r>
            <a:r>
              <a:rPr lang="en-GB" sz="2400" dirty="0" smtClean="0"/>
              <a:t>)</a:t>
            </a:r>
          </a:p>
          <a:p>
            <a:r>
              <a:rPr lang="en-GB" sz="2400" dirty="0" smtClean="0"/>
              <a:t>The investment shortfall of </a:t>
            </a:r>
            <a:r>
              <a:rPr lang="en-GB" sz="2400" dirty="0" err="1" smtClean="0"/>
              <a:t>underpricing</a:t>
            </a:r>
            <a:r>
              <a:rPr lang="en-GB" sz="2400" dirty="0" smtClean="0"/>
              <a:t> is concentrated in the 33% financially most constrained firms</a:t>
            </a:r>
          </a:p>
          <a:p>
            <a:r>
              <a:rPr lang="en-GB" sz="2400" dirty="0" smtClean="0"/>
              <a:t>External monitoring based on stock price matters for small and young firms </a:t>
            </a:r>
          </a:p>
          <a:p>
            <a:pPr>
              <a:buNone/>
            </a:pPr>
            <a:endParaRPr lang="en-GB" sz="20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525" y="6526213"/>
            <a:ext cx="5629275" cy="33178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 and Swiss Finance Institute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BC5209-7FD4-4A82-9439-BDE01C2A457A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525" y="6526213"/>
            <a:ext cx="5629275" cy="33178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 and Swiss Finance Institute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BC5209-7FD4-4A82-9439-BDE01C2A457A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39175" cy="838200"/>
          </a:xfrm>
          <a:solidFill>
            <a:schemeClr val="bg1"/>
          </a:solidFill>
        </p:spPr>
        <p:txBody>
          <a:bodyPr/>
          <a:lstStyle/>
          <a:p>
            <a:r>
              <a:rPr lang="en-US" dirty="0" smtClean="0"/>
              <a:t>    </a:t>
            </a:r>
            <a:endParaRPr lang="en-US" dirty="0"/>
          </a:p>
        </p:txBody>
      </p:sp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0"/>
            <a:ext cx="6188458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62975" cy="838200"/>
          </a:xfrm>
        </p:spPr>
        <p:txBody>
          <a:bodyPr/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153400" cy="4533900"/>
          </a:xfrm>
        </p:spPr>
        <p:txBody>
          <a:bodyPr/>
          <a:lstStyle/>
          <a:p>
            <a:r>
              <a:rPr lang="en-GB" sz="2400" dirty="0" smtClean="0"/>
              <a:t>Our questions: What is the role of stock prices for real investments?</a:t>
            </a:r>
          </a:p>
          <a:p>
            <a:r>
              <a:rPr lang="en-GB" sz="2400" dirty="0" smtClean="0"/>
              <a:t>Have found a clean identification of exceptional (exogenous) stock </a:t>
            </a:r>
            <a:r>
              <a:rPr lang="en-GB" sz="2400" dirty="0" err="1" smtClean="0"/>
              <a:t>underpricing</a:t>
            </a:r>
            <a:endParaRPr lang="en-GB" sz="2400" dirty="0" smtClean="0"/>
          </a:p>
          <a:p>
            <a:r>
              <a:rPr lang="en-GB" sz="2400" dirty="0" smtClean="0"/>
              <a:t>Find that stock under-pricing substantially reduces investment (and employment) among the 33% smallest and youngest firms; but not for the others</a:t>
            </a:r>
          </a:p>
          <a:p>
            <a:pPr>
              <a:buNone/>
            </a:pPr>
            <a:endParaRPr lang="en-GB" sz="20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525" y="6526213"/>
            <a:ext cx="5629275" cy="33178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 and Swiss Finance Institute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BC5209-7FD4-4A82-9439-BDE01C2A457A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62975" cy="838200"/>
          </a:xfrm>
        </p:spPr>
        <p:txBody>
          <a:bodyPr/>
          <a:lstStyle/>
          <a:p>
            <a:r>
              <a:rPr lang="en-GB" sz="2400" dirty="0" smtClean="0"/>
              <a:t>Do Exposed Funds Hold Systematically Different Stocks?</a:t>
            </a:r>
            <a:endParaRPr lang="en-GB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525" y="6526213"/>
            <a:ext cx="5629275" cy="33178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</a:t>
            </a:r>
            <a:r>
              <a:rPr lang="en-US" dirty="0" err="1" smtClean="0"/>
              <a:t>Harald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, University of Geneva</a:t>
            </a:r>
            <a:r>
              <a:rPr lang="en-GB" dirty="0" smtClean="0"/>
              <a:t>  and Swiss Finance Institute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BC5209-7FD4-4A82-9439-BDE01C2A457A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905534"/>
            <a:ext cx="5638800" cy="5654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"/>
</p:tagLst>
</file>

<file path=ppt/theme/theme1.xml><?xml version="1.0" encoding="utf-8"?>
<a:theme xmlns:a="http://schemas.openxmlformats.org/drawingml/2006/main" name="myBlends2">
  <a:themeElements>
    <a:clrScheme name="myBlends2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myBlends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60000"/>
          <a:buFont typeface="Wingdings" pitchFamily="2" charset="2"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60000"/>
          <a:buFont typeface="Wingdings" pitchFamily="2" charset="2"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yBlends2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yBlends2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Blends2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Blends2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yBlends2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Blends2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Blends2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60000"/>
          <a:buFont typeface="Wingdings" pitchFamily="2" charset="2"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60000"/>
          <a:buFont typeface="Wingdings" pitchFamily="2" charset="2"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myBlends2">
  <a:themeElements>
    <a:clrScheme name="myBlends2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myBlends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60000"/>
          <a:buFont typeface="Wingdings" pitchFamily="2" charset="2"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60000"/>
          <a:buFont typeface="Wingdings" pitchFamily="2" charset="2"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yBlends2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yBlends2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Blends2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Blends2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yBlends2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Blends2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Blends2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1452</TotalTime>
  <Words>1125</Words>
  <Application>Microsoft Office PowerPoint</Application>
  <PresentationFormat>On-screen Show (4:3)</PresentationFormat>
  <Paragraphs>177</Paragraphs>
  <Slides>24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myBlends2</vt:lpstr>
      <vt:lpstr>Blends</vt:lpstr>
      <vt:lpstr>1_myBlends2</vt:lpstr>
      <vt:lpstr>Equation</vt:lpstr>
      <vt:lpstr>Sandy Lai SMU http://www.sandylai-research.com</vt:lpstr>
      <vt:lpstr>Overview</vt:lpstr>
      <vt:lpstr>Role of the Stock Market?</vt:lpstr>
      <vt:lpstr>Methodological Issues I</vt:lpstr>
      <vt:lpstr>Methodological Issues II</vt:lpstr>
      <vt:lpstr>Our Idea: Mispricing due to Fund Fire Sales </vt:lpstr>
      <vt:lpstr>Our Idea: Mispricing due to Fund Fire Sales </vt:lpstr>
      <vt:lpstr>Data</vt:lpstr>
      <vt:lpstr>Summary Statistics</vt:lpstr>
      <vt:lpstr>From Fund Exposure to Stock Exposure</vt:lpstr>
      <vt:lpstr>Exposed versus Non-Exposed Stocks</vt:lpstr>
      <vt:lpstr>Fund Redemptions (Exposed versus Non-Exposed funds)</vt:lpstr>
      <vt:lpstr>Fund Holding Changes During Crisis (from June 2007 to June 2009)</vt:lpstr>
      <vt:lpstr>Price Effect of Fire Sales</vt:lpstr>
      <vt:lpstr>Fire Sale Discount by Stock Performance Quantile</vt:lpstr>
      <vt:lpstr>Fire Sale Evidence</vt:lpstr>
      <vt:lpstr>Does under-pricing have real effects?</vt:lpstr>
      <vt:lpstr>Investment and Employment Effect</vt:lpstr>
      <vt:lpstr>What is the Transmission Channel?</vt:lpstr>
      <vt:lpstr>Real Effect of Under-Pricing for Constrained Firms</vt:lpstr>
      <vt:lpstr>Results on Financial Constraints</vt:lpstr>
      <vt:lpstr>    </vt:lpstr>
      <vt:lpstr>Summary</vt:lpstr>
      <vt:lpstr>Do Exposed Funds Hold Systematically Different Stocks?</vt:lpstr>
    </vt:vector>
  </TitlesOfParts>
  <Company>Haas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 of the Financial System</dc:title>
  <dc:creator>hau</dc:creator>
  <cp:lastModifiedBy>hau</cp:lastModifiedBy>
  <cp:revision>528</cp:revision>
  <dcterms:created xsi:type="dcterms:W3CDTF">2000-09-06T12:51:31Z</dcterms:created>
  <dcterms:modified xsi:type="dcterms:W3CDTF">2012-08-11T11:48:48Z</dcterms:modified>
</cp:coreProperties>
</file>